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823" r:id="rId2"/>
    <p:sldId id="756" r:id="rId3"/>
    <p:sldId id="675" r:id="rId4"/>
    <p:sldId id="752" r:id="rId5"/>
    <p:sldId id="824" r:id="rId6"/>
    <p:sldId id="835" r:id="rId7"/>
    <p:sldId id="843" r:id="rId8"/>
    <p:sldId id="754" r:id="rId9"/>
    <p:sldId id="628" r:id="rId10"/>
    <p:sldId id="554" r:id="rId11"/>
    <p:sldId id="790" r:id="rId12"/>
    <p:sldId id="560" r:id="rId13"/>
    <p:sldId id="779" r:id="rId14"/>
    <p:sldId id="766" r:id="rId15"/>
    <p:sldId id="825" r:id="rId16"/>
    <p:sldId id="846" r:id="rId17"/>
    <p:sldId id="764" r:id="rId18"/>
    <p:sldId id="775" r:id="rId19"/>
    <p:sldId id="814" r:id="rId20"/>
    <p:sldId id="677" r:id="rId21"/>
    <p:sldId id="748" r:id="rId22"/>
    <p:sldId id="782" r:id="rId23"/>
    <p:sldId id="821" r:id="rId24"/>
    <p:sldId id="747" r:id="rId25"/>
    <p:sldId id="809" r:id="rId26"/>
    <p:sldId id="819" r:id="rId27"/>
    <p:sldId id="848" r:id="rId28"/>
    <p:sldId id="847" r:id="rId29"/>
    <p:sldId id="833" r:id="rId30"/>
    <p:sldId id="849" r:id="rId31"/>
    <p:sldId id="728" r:id="rId32"/>
    <p:sldId id="818" r:id="rId33"/>
  </p:sldIdLst>
  <p:sldSz cx="10287000" cy="7715250"/>
  <p:notesSz cx="7099300" cy="10234613"/>
  <p:embeddedFontLst>
    <p:embeddedFont>
      <p:font typeface="Verdana" panose="020B0604030504040204" pitchFamily="34" charset="0"/>
      <p:regular r:id="rId36"/>
      <p:bold r:id="rId37"/>
      <p:italic r:id="rId38"/>
      <p:bold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SimSun" panose="02010600030101010101" pitchFamily="2" charset="-122"/>
      <p:regular r:id="rId45"/>
    </p:embeddedFont>
    <p:embeddedFont>
      <p:font typeface="Webdings" panose="05030102010509060703" pitchFamily="18" charset="2"/>
      <p:regular r:id="rId46"/>
    </p:embeddedFont>
    <p:embeddedFont>
      <p:font typeface="Monotype Sorts" panose="020B0604020202020204"/>
      <p:regular r:id="rId47"/>
    </p:embeddedFont>
    <p:embeddedFont>
      <p:font typeface="Arial Black" panose="020B0A04020102020204" pitchFamily="34" charset="0"/>
      <p:bold r:id="rId48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3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FF00">
        <a:alpha val="0"/>
      </a:srgbClr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050FF"/>
    <a:srgbClr val="FF0000"/>
    <a:srgbClr val="000000"/>
    <a:srgbClr val="FF5F00"/>
    <a:srgbClr val="FFAD69"/>
    <a:srgbClr val="C0C0C0"/>
    <a:srgbClr val="DDDDDD"/>
    <a:srgbClr val="777777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5358" autoAdjust="0"/>
    <p:restoredTop sz="95939" autoAdjust="0"/>
  </p:normalViewPr>
  <p:slideViewPr>
    <p:cSldViewPr>
      <p:cViewPr varScale="1">
        <p:scale>
          <a:sx n="89" d="100"/>
          <a:sy n="89" d="100"/>
        </p:scale>
        <p:origin x="1149" y="60"/>
      </p:cViewPr>
      <p:guideLst>
        <p:guide orient="horz" pos="2430"/>
        <p:guide pos="3240"/>
      </p:guideLst>
    </p:cSldViewPr>
  </p:slideViewPr>
  <p:outlineViewPr>
    <p:cViewPr>
      <p:scale>
        <a:sx n="33" d="100"/>
        <a:sy n="33" d="100"/>
      </p:scale>
      <p:origin x="0" y="-5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792" y="-84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025" y="0"/>
            <a:ext cx="3125788" cy="550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53600"/>
            <a:ext cx="3048000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025" y="9753600"/>
            <a:ext cx="3125788" cy="4730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57A483BE-1443-4BCB-969A-5F3171C22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20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l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2" tIns="47557" rIns="95112" bIns="47557" numCol="1" anchor="b" anchorCtr="0" compatLnSpc="1">
            <a:prstTxWarp prst="textNoShape">
              <a:avLst/>
            </a:prstTxWarp>
          </a:bodyPr>
          <a:lstStyle>
            <a:lvl1pPr algn="r" defTabSz="950913">
              <a:defRPr sz="1300" b="0">
                <a:latin typeface="Times New Roman" pitchFamily="18" charset="0"/>
              </a:defRPr>
            </a:lvl1pPr>
          </a:lstStyle>
          <a:p>
            <a:pPr>
              <a:defRPr/>
            </a:pPr>
            <a:fld id="{007B873D-FDDD-4BBB-B459-3488AC9D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937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93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8650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E90F4F-3062-45AC-9826-7613B7C1772F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5952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322C8C-1DA2-4593-A574-21C52C8FBF4C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3936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AD489-E699-41A5-A4EC-84919CB1302B}" type="slidenum">
              <a:rPr lang="en-US"/>
              <a:pPr/>
              <a:t>11</a:t>
            </a:fld>
            <a:endParaRPr lang="en-US"/>
          </a:p>
        </p:txBody>
      </p:sp>
      <p:sp>
        <p:nvSpPr>
          <p:cNvPr id="8417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3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54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6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8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7B873D-FDDD-4BBB-B459-3488AC9D98A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4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397125"/>
            <a:ext cx="8743950" cy="1654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4371975"/>
            <a:ext cx="7200900" cy="1971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7163" y="112713"/>
            <a:ext cx="2509837" cy="71802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12713"/>
            <a:ext cx="7377113" cy="71802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650" y="1554163"/>
            <a:ext cx="9864725" cy="2792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4498975"/>
            <a:ext cx="9864725" cy="279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957763"/>
            <a:ext cx="8743950" cy="1531937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3270250"/>
            <a:ext cx="8743950" cy="1687513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554163"/>
            <a:ext cx="4856163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213" y="1554163"/>
            <a:ext cx="4856162" cy="5738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9563"/>
            <a:ext cx="9258300" cy="12858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727200"/>
            <a:ext cx="4545013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446338"/>
            <a:ext cx="4545013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727200"/>
            <a:ext cx="4546600" cy="719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446338"/>
            <a:ext cx="4546600" cy="4445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307975"/>
            <a:ext cx="3384550" cy="13065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307975"/>
            <a:ext cx="5749925" cy="6583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14488"/>
            <a:ext cx="3384550" cy="5276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5400675"/>
            <a:ext cx="6172200" cy="6381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88975"/>
            <a:ext cx="6172200" cy="46291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6038850"/>
            <a:ext cx="6172200" cy="904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1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247650" y="68400"/>
            <a:ext cx="100393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tittelstilen i delmalen</a:t>
            </a:r>
          </a:p>
        </p:txBody>
      </p:sp>
      <p:sp>
        <p:nvSpPr>
          <p:cNvPr id="7171" name="Rectangle 12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247650" y="1554163"/>
            <a:ext cx="9864725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384" tIns="49693" rIns="99384" bIns="496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tekststilene i delmalen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l" defTabSz="987425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2pPr>
      <a:lvl3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3pPr>
      <a:lvl4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4pPr>
      <a:lvl5pPr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5pPr>
      <a:lvl6pPr marL="4572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6pPr>
      <a:lvl7pPr marL="9144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7pPr>
      <a:lvl8pPr marL="13716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8pPr>
      <a:lvl9pPr marL="1828800" algn="l" defTabSz="9874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pitchFamily="34" charset="0"/>
        </a:defRPr>
      </a:lvl9pPr>
    </p:titleStyle>
    <p:bodyStyle>
      <a:lvl1pPr marL="369888" indent="-369888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35000"/>
        <a:buFont typeface="Symbol" pitchFamily="18" charset="2"/>
        <a:buChar char="·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Symbol" pitchFamily="18" charset="2"/>
        <a:buChar char="¨"/>
        <a:defRPr sz="2200" b="1">
          <a:solidFill>
            <a:schemeClr val="tx1"/>
          </a:solidFill>
          <a:latin typeface="+mn-lt"/>
        </a:defRPr>
      </a:lvl2pPr>
      <a:lvl3pPr marL="1235075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pitchFamily="2" charset="2"/>
        <a:buChar char="è"/>
        <a:defRPr sz="2200" b="1">
          <a:solidFill>
            <a:schemeClr val="tx1"/>
          </a:solidFill>
          <a:latin typeface="+mn-lt"/>
        </a:defRPr>
      </a:lvl3pPr>
      <a:lvl4pPr marL="1727200" indent="-246063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ä"/>
        <a:defRPr sz="2200">
          <a:solidFill>
            <a:schemeClr val="tx1"/>
          </a:solidFill>
          <a:latin typeface="+mn-lt"/>
        </a:defRPr>
      </a:lvl4pPr>
      <a:lvl5pPr marL="22209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5pPr>
      <a:lvl6pPr marL="26781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6pPr>
      <a:lvl7pPr marL="31353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7pPr>
      <a:lvl8pPr marL="35925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8pPr>
      <a:lvl9pPr marL="4049713" indent="-247650" algn="l" defTabSz="987425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 pitchFamily="2" charset="2"/>
        <a:buChar char="Õ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530">
            <a:off x="-847232" y="-2586038"/>
            <a:ext cx="14790943" cy="13257276"/>
          </a:xfrm>
          <a:prstGeom prst="rect">
            <a:avLst/>
          </a:prstGeom>
        </p:spPr>
      </p:pic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0" y="7429111"/>
            <a:ext cx="6799730" cy="28793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1200" b="0" smtClean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Talk at </a:t>
            </a:r>
            <a:r>
              <a:rPr lang="en-CA" sz="1200" b="0" smtClean="0">
                <a:solidFill>
                  <a:srgbClr val="FF00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Telecom ParisTech, Paris, 10 July 2015</a:t>
            </a:r>
            <a:endParaRPr lang="en-US" sz="1200" b="0">
              <a:solidFill>
                <a:srgbClr val="FF00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 rot="20875217">
            <a:off x="43278" y="5536347"/>
            <a:ext cx="4848263" cy="108525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0" tIns="0" rIns="0" bIns="0" anchor="ctr"/>
          <a:lstStyle/>
          <a:p>
            <a:pPr algn="r">
              <a:lnSpc>
                <a:spcPct val="96000"/>
              </a:lnSpc>
            </a:pPr>
            <a:r>
              <a:rPr lang="en-CA" sz="4600" smtClean="0">
                <a:solidFill>
                  <a:srgbClr val="FF0000"/>
                </a:solidFill>
              </a:rPr>
              <a:t>Progress and challenges </a:t>
            </a:r>
            <a:r>
              <a:rPr lang="en-CA" sz="3500" smtClean="0">
                <a:solidFill>
                  <a:srgbClr val="FF0000"/>
                </a:solidFill>
              </a:rPr>
              <a:t>in quantum cryptography</a:t>
            </a:r>
            <a:endParaRPr lang="en-US" sz="350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519830" y="36897"/>
            <a:ext cx="2644249" cy="4192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500" b="0" i="1" smtClean="0">
                <a:solidFill>
                  <a:srgbClr val="66FFFF"/>
                </a:solidFill>
              </a:rPr>
              <a:t>  </a:t>
            </a:r>
            <a:r>
              <a:rPr lang="en-US" sz="2500" b="0" i="1" spc="150" smtClean="0">
                <a:solidFill>
                  <a:srgbClr val="66FFFF"/>
                </a:solidFill>
              </a:rPr>
              <a:t>Vadim</a:t>
            </a:r>
            <a:r>
              <a:rPr lang="en-US" sz="2500" b="0" i="1" spc="150">
                <a:solidFill>
                  <a:srgbClr val="66FFFF"/>
                </a:solidFill>
              </a:rPr>
              <a:t> </a:t>
            </a:r>
            <a:r>
              <a:rPr lang="en-US" sz="2500" b="0" i="1" spc="150" smtClean="0">
                <a:solidFill>
                  <a:srgbClr val="66FFFF"/>
                </a:solidFill>
              </a:rPr>
              <a:t>Makarov</a:t>
            </a:r>
            <a:endParaRPr lang="en-US" sz="2500" b="0" i="1">
              <a:solidFill>
                <a:srgbClr val="66FF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FFFF">
                <a:tint val="45000"/>
                <a:satMod val="400000"/>
              </a:srgbClr>
            </a:duotone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940" y="469808"/>
            <a:ext cx="1826431" cy="63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3" name="TextBox 46"/>
          <p:cNvSpPr txBox="1">
            <a:spLocks noChangeArrowheads="1"/>
          </p:cNvSpPr>
          <p:nvPr/>
        </p:nvSpPr>
        <p:spPr bwMode="auto">
          <a:xfrm rot="16200000">
            <a:off x="8480251" y="3262102"/>
            <a:ext cx="3289683" cy="34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l"/>
            <a:r>
              <a:rPr lang="en-US" sz="900" b="0" smtClean="0">
                <a:solidFill>
                  <a:srgbClr val="660033"/>
                </a:solidFill>
              </a:rPr>
              <a:t>Image: street mural in Bucharest (fragment)</a:t>
            </a:r>
          </a:p>
          <a:p>
            <a:pPr algn="l"/>
            <a:r>
              <a:rPr lang="en-US" sz="900" b="0" smtClean="0">
                <a:solidFill>
                  <a:srgbClr val="660033"/>
                </a:solidFill>
              </a:rPr>
              <a:t>©</a:t>
            </a:r>
            <a:r>
              <a:rPr lang="en-US" sz="200" b="0" smtClean="0">
                <a:solidFill>
                  <a:srgbClr val="660033"/>
                </a:solidFill>
              </a:rPr>
              <a:t> </a:t>
            </a:r>
            <a:r>
              <a:rPr lang="en-US" sz="900" b="0">
                <a:solidFill>
                  <a:srgbClr val="660033"/>
                </a:solidFill>
              </a:rPr>
              <a:t>2013 Obie </a:t>
            </a:r>
            <a:r>
              <a:rPr lang="en-US" sz="900" b="0" smtClean="0">
                <a:solidFill>
                  <a:srgbClr val="660033"/>
                </a:solidFill>
              </a:rPr>
              <a:t>Platon, </a:t>
            </a:r>
            <a:r>
              <a:rPr lang="en-US" sz="900" b="0">
                <a:solidFill>
                  <a:srgbClr val="660033"/>
                </a:solidFill>
              </a:rPr>
              <a:t>Irlo, Pisica Pătrată, Last, Spesh, Lumin</a:t>
            </a:r>
          </a:p>
        </p:txBody>
      </p:sp>
    </p:spTree>
    <p:extLst>
      <p:ext uri="{BB962C8B-B14F-4D97-AF65-F5344CB8AC3E}">
        <p14:creationId xmlns:p14="http://schemas.microsoft.com/office/powerpoint/2010/main" val="1581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Free-space QKD over 144 km</a:t>
            </a:r>
            <a:endParaRPr lang="ru-RU" smtClean="0">
              <a:solidFill>
                <a:srgbClr val="FFFFFF"/>
              </a:solidFill>
            </a:endParaRP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T.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Schmitt-Manderbach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98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010504 (2007)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5" y="883578"/>
            <a:ext cx="9982919" cy="63310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840706" name="Text Box 1026"/>
          <p:cNvSpPr txBox="1">
            <a:spLocks noChangeArrowheads="1"/>
          </p:cNvSpPr>
          <p:nvPr/>
        </p:nvSpPr>
        <p:spPr bwMode="auto">
          <a:xfrm>
            <a:off x="428625" y="5738813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9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00CC00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4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0066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0</a:t>
            </a:r>
          </a:p>
        </p:txBody>
      </p:sp>
      <p:sp>
        <p:nvSpPr>
          <p:cNvPr id="840707" name="Text Box 1027"/>
          <p:cNvSpPr txBox="1">
            <a:spLocks noChangeArrowheads="1"/>
          </p:cNvSpPr>
          <p:nvPr/>
        </p:nvSpPr>
        <p:spPr bwMode="auto">
          <a:xfrm>
            <a:off x="6448425" y="5114925"/>
            <a:ext cx="3457575" cy="192405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lIns="292608"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</a:rPr>
              <a:t>Detector bases:</a:t>
            </a:r>
            <a:br>
              <a:rPr lang="en-US">
                <a:solidFill>
                  <a:srgbClr val="FFFFFF"/>
                </a:solidFill>
              </a:rPr>
            </a:br>
            <a:endParaRPr lang="en-US" sz="300">
              <a:solidFill>
                <a:srgbClr val="FFFFFF"/>
              </a:solidFill>
            </a:endParaRPr>
          </a:p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6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9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CC9900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X</a:t>
            </a:r>
          </a:p>
          <a:p>
            <a:pPr algn="l" defTabSz="762000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B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</a:t>
            </a:r>
            <a:r>
              <a:rPr lang="en-US" sz="23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+</a:t>
            </a:r>
            <a:r>
              <a:rPr lang="en-US" sz="4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9966FF"/>
                </a:solidFill>
                <a:latin typeface="Times New Roman" pitchFamily="18" charset="0"/>
                <a:sym typeface="Symbol" pitchFamily="18" charset="2"/>
              </a:rPr>
              <a:t>45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: Z</a:t>
            </a:r>
            <a:endParaRPr lang="en-US" sz="27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08" name="Text Box 1028"/>
          <p:cNvSpPr txBox="1">
            <a:spLocks noChangeArrowheads="1"/>
          </p:cNvSpPr>
          <p:nvPr/>
        </p:nvSpPr>
        <p:spPr bwMode="auto">
          <a:xfrm>
            <a:off x="428625" y="6353175"/>
            <a:ext cx="50577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137160" rIns="0" bIns="137160">
            <a:spAutoFit/>
          </a:bodyPr>
          <a:lstStyle/>
          <a:p>
            <a:pPr algn="l" defTabSz="762000">
              <a:spcBef>
                <a:spcPct val="50000"/>
              </a:spcBef>
            </a:pPr>
            <a:r>
              <a:rPr lang="en-US" sz="28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j</a:t>
            </a:r>
            <a:r>
              <a:rPr lang="en-US" sz="2700" baseline="-350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A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 =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9900"/>
                </a:solidFill>
                <a:latin typeface="Times New Roman" pitchFamily="18" charset="0"/>
                <a:sym typeface="Symbol" pitchFamily="18" charset="2"/>
              </a:rPr>
              <a:t>+135</a:t>
            </a:r>
            <a:r>
              <a:rPr lang="en-US" sz="27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or</a:t>
            </a:r>
            <a:r>
              <a:rPr lang="en-US" sz="280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–</a:t>
            </a:r>
            <a:r>
              <a:rPr lang="en-US" sz="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700">
                <a:solidFill>
                  <a:srgbClr val="3366FF"/>
                </a:solidFill>
                <a:latin typeface="Times New Roman" pitchFamily="18" charset="0"/>
                <a:sym typeface="Symbol" pitchFamily="18" charset="2"/>
              </a:rPr>
              <a:t>135</a:t>
            </a:r>
            <a:r>
              <a:rPr lang="en-US" sz="2700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     </a:t>
            </a:r>
            <a:r>
              <a:rPr lang="en-US" sz="2700">
                <a:solidFill>
                  <a:srgbClr val="FFFFFF"/>
                </a:solidFill>
                <a:latin typeface="Times New Roman" pitchFamily="18" charset="0"/>
              </a:rPr>
              <a:t>: 1</a:t>
            </a:r>
          </a:p>
        </p:txBody>
      </p:sp>
      <p:sp>
        <p:nvSpPr>
          <p:cNvPr id="840711" name="Freeform 1031"/>
          <p:cNvSpPr>
            <a:spLocks/>
          </p:cNvSpPr>
          <p:nvPr/>
        </p:nvSpPr>
        <p:spPr bwMode="auto">
          <a:xfrm>
            <a:off x="1892300" y="3006725"/>
            <a:ext cx="107950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5"/>
              </a:cxn>
              <a:cxn ang="0">
                <a:pos x="2" y="51"/>
              </a:cxn>
              <a:cxn ang="0">
                <a:pos x="6" y="76"/>
              </a:cxn>
              <a:cxn ang="0">
                <a:pos x="10" y="101"/>
              </a:cxn>
              <a:cxn ang="0">
                <a:pos x="15" y="124"/>
              </a:cxn>
              <a:cxn ang="0">
                <a:pos x="22" y="147"/>
              </a:cxn>
              <a:cxn ang="0">
                <a:pos x="30" y="170"/>
              </a:cxn>
              <a:cxn ang="0">
                <a:pos x="39" y="191"/>
              </a:cxn>
              <a:cxn ang="0">
                <a:pos x="48" y="210"/>
              </a:cxn>
              <a:cxn ang="0">
                <a:pos x="59" y="228"/>
              </a:cxn>
              <a:cxn ang="0">
                <a:pos x="70" y="245"/>
              </a:cxn>
              <a:cxn ang="0">
                <a:pos x="83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7" y="301"/>
              </a:cxn>
              <a:cxn ang="0">
                <a:pos x="151" y="306"/>
              </a:cxn>
              <a:cxn ang="0">
                <a:pos x="166" y="309"/>
              </a:cxn>
              <a:cxn ang="0">
                <a:pos x="181" y="310"/>
              </a:cxn>
            </a:cxnLst>
            <a:rect l="0" t="0" r="r" b="b"/>
            <a:pathLst>
              <a:path w="181" h="310">
                <a:moveTo>
                  <a:pt x="0" y="0"/>
                </a:moveTo>
                <a:lnTo>
                  <a:pt x="0" y="25"/>
                </a:lnTo>
                <a:lnTo>
                  <a:pt x="2" y="51"/>
                </a:lnTo>
                <a:lnTo>
                  <a:pt x="6" y="76"/>
                </a:lnTo>
                <a:lnTo>
                  <a:pt x="10" y="101"/>
                </a:lnTo>
                <a:lnTo>
                  <a:pt x="15" y="124"/>
                </a:lnTo>
                <a:lnTo>
                  <a:pt x="22" y="147"/>
                </a:lnTo>
                <a:lnTo>
                  <a:pt x="30" y="170"/>
                </a:lnTo>
                <a:lnTo>
                  <a:pt x="39" y="191"/>
                </a:lnTo>
                <a:lnTo>
                  <a:pt x="48" y="210"/>
                </a:lnTo>
                <a:lnTo>
                  <a:pt x="59" y="228"/>
                </a:lnTo>
                <a:lnTo>
                  <a:pt x="70" y="245"/>
                </a:lnTo>
                <a:lnTo>
                  <a:pt x="83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7" y="301"/>
                </a:lnTo>
                <a:lnTo>
                  <a:pt x="151" y="306"/>
                </a:lnTo>
                <a:lnTo>
                  <a:pt x="166" y="309"/>
                </a:lnTo>
                <a:lnTo>
                  <a:pt x="181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2" name="Freeform 1032"/>
          <p:cNvSpPr>
            <a:spLocks/>
          </p:cNvSpPr>
          <p:nvPr/>
        </p:nvSpPr>
        <p:spPr bwMode="auto">
          <a:xfrm>
            <a:off x="1778000" y="2786063"/>
            <a:ext cx="114300" cy="220663"/>
          </a:xfrm>
          <a:custGeom>
            <a:avLst/>
            <a:gdLst/>
            <a:ahLst/>
            <a:cxnLst>
              <a:cxn ang="0">
                <a:pos x="186" y="296"/>
              </a:cxn>
              <a:cxn ang="0">
                <a:pos x="181" y="234"/>
              </a:cxn>
              <a:cxn ang="0">
                <a:pos x="169" y="175"/>
              </a:cxn>
              <a:cxn ang="0">
                <a:pos x="152" y="124"/>
              </a:cxn>
              <a:cxn ang="0">
                <a:pos x="129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6" h="296">
                <a:moveTo>
                  <a:pt x="186" y="296"/>
                </a:moveTo>
                <a:lnTo>
                  <a:pt x="181" y="234"/>
                </a:lnTo>
                <a:lnTo>
                  <a:pt x="169" y="175"/>
                </a:lnTo>
                <a:lnTo>
                  <a:pt x="152" y="124"/>
                </a:lnTo>
                <a:lnTo>
                  <a:pt x="129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3" name="Line 1033"/>
          <p:cNvSpPr>
            <a:spLocks noChangeShapeType="1"/>
          </p:cNvSpPr>
          <p:nvPr/>
        </p:nvSpPr>
        <p:spPr bwMode="auto">
          <a:xfrm>
            <a:off x="1993900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4" name="Freeform 1034"/>
          <p:cNvSpPr>
            <a:spLocks/>
          </p:cNvSpPr>
          <p:nvPr/>
        </p:nvSpPr>
        <p:spPr bwMode="auto">
          <a:xfrm>
            <a:off x="2165350" y="3006725"/>
            <a:ext cx="114300" cy="244475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182" y="26"/>
              </a:cxn>
              <a:cxn ang="0">
                <a:pos x="181" y="52"/>
              </a:cxn>
              <a:cxn ang="0">
                <a:pos x="177" y="77"/>
              </a:cxn>
              <a:cxn ang="0">
                <a:pos x="173" y="103"/>
              </a:cxn>
              <a:cxn ang="0">
                <a:pos x="168" y="126"/>
              </a:cxn>
              <a:cxn ang="0">
                <a:pos x="160" y="150"/>
              </a:cxn>
              <a:cxn ang="0">
                <a:pos x="153" y="173"/>
              </a:cxn>
              <a:cxn ang="0">
                <a:pos x="144" y="194"/>
              </a:cxn>
              <a:cxn ang="0">
                <a:pos x="135" y="213"/>
              </a:cxn>
              <a:cxn ang="0">
                <a:pos x="124" y="232"/>
              </a:cxn>
              <a:cxn ang="0">
                <a:pos x="112" y="249"/>
              </a:cxn>
              <a:cxn ang="0">
                <a:pos x="100" y="264"/>
              </a:cxn>
              <a:cxn ang="0">
                <a:pos x="86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0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3" h="316">
                <a:moveTo>
                  <a:pt x="183" y="0"/>
                </a:moveTo>
                <a:lnTo>
                  <a:pt x="182" y="26"/>
                </a:lnTo>
                <a:lnTo>
                  <a:pt x="181" y="52"/>
                </a:lnTo>
                <a:lnTo>
                  <a:pt x="177" y="77"/>
                </a:lnTo>
                <a:lnTo>
                  <a:pt x="173" y="103"/>
                </a:lnTo>
                <a:lnTo>
                  <a:pt x="168" y="126"/>
                </a:lnTo>
                <a:lnTo>
                  <a:pt x="160" y="150"/>
                </a:lnTo>
                <a:lnTo>
                  <a:pt x="153" y="173"/>
                </a:lnTo>
                <a:lnTo>
                  <a:pt x="144" y="194"/>
                </a:lnTo>
                <a:lnTo>
                  <a:pt x="135" y="213"/>
                </a:lnTo>
                <a:lnTo>
                  <a:pt x="124" y="232"/>
                </a:lnTo>
                <a:lnTo>
                  <a:pt x="112" y="249"/>
                </a:lnTo>
                <a:lnTo>
                  <a:pt x="100" y="264"/>
                </a:lnTo>
                <a:lnTo>
                  <a:pt x="86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0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5" name="Freeform 1035"/>
          <p:cNvSpPr>
            <a:spLocks/>
          </p:cNvSpPr>
          <p:nvPr/>
        </p:nvSpPr>
        <p:spPr bwMode="auto">
          <a:xfrm>
            <a:off x="2276475" y="2786063"/>
            <a:ext cx="114300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7" y="80"/>
              </a:cxn>
              <a:cxn ang="0">
                <a:pos x="85" y="44"/>
              </a:cxn>
              <a:cxn ang="0">
                <a:pos x="116" y="18"/>
              </a:cxn>
              <a:cxn ang="0">
                <a:pos x="151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7" y="80"/>
                </a:lnTo>
                <a:lnTo>
                  <a:pt x="85" y="44"/>
                </a:lnTo>
                <a:lnTo>
                  <a:pt x="116" y="18"/>
                </a:lnTo>
                <a:lnTo>
                  <a:pt x="151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6" name="Line 1036"/>
          <p:cNvSpPr>
            <a:spLocks noChangeShapeType="1"/>
          </p:cNvSpPr>
          <p:nvPr/>
        </p:nvSpPr>
        <p:spPr bwMode="auto">
          <a:xfrm flipH="1">
            <a:off x="1993900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7" name="Freeform 1037"/>
          <p:cNvSpPr>
            <a:spLocks/>
          </p:cNvSpPr>
          <p:nvPr/>
        </p:nvSpPr>
        <p:spPr bwMode="auto">
          <a:xfrm>
            <a:off x="1892300" y="3249613"/>
            <a:ext cx="109538" cy="246063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0" y="288"/>
              </a:cxn>
              <a:cxn ang="0">
                <a:pos x="2" y="262"/>
              </a:cxn>
              <a:cxn ang="0">
                <a:pos x="6" y="237"/>
              </a:cxn>
              <a:cxn ang="0">
                <a:pos x="10" y="211"/>
              </a:cxn>
              <a:cxn ang="0">
                <a:pos x="15" y="188"/>
              </a:cxn>
              <a:cxn ang="0">
                <a:pos x="22" y="164"/>
              </a:cxn>
              <a:cxn ang="0">
                <a:pos x="29" y="142"/>
              </a:cxn>
              <a:cxn ang="0">
                <a:pos x="39" y="121"/>
              </a:cxn>
              <a:cxn ang="0">
                <a:pos x="48" y="101"/>
              </a:cxn>
              <a:cxn ang="0">
                <a:pos x="59" y="83"/>
              </a:cxn>
              <a:cxn ang="0">
                <a:pos x="70" y="66"/>
              </a:cxn>
              <a:cxn ang="0">
                <a:pos x="83" y="51"/>
              </a:cxn>
              <a:cxn ang="0">
                <a:pos x="96" y="38"/>
              </a:cxn>
              <a:cxn ang="0">
                <a:pos x="109" y="26"/>
              </a:cxn>
              <a:cxn ang="0">
                <a:pos x="123" y="17"/>
              </a:cxn>
              <a:cxn ang="0">
                <a:pos x="137" y="9"/>
              </a:cxn>
              <a:cxn ang="0">
                <a:pos x="152" y="4"/>
              </a:cxn>
              <a:cxn ang="0">
                <a:pos x="167" y="1"/>
              </a:cxn>
              <a:cxn ang="0">
                <a:pos x="182" y="0"/>
              </a:cxn>
            </a:cxnLst>
            <a:rect l="0" t="0" r="r" b="b"/>
            <a:pathLst>
              <a:path w="182" h="313">
                <a:moveTo>
                  <a:pt x="0" y="313"/>
                </a:moveTo>
                <a:lnTo>
                  <a:pt x="0" y="288"/>
                </a:lnTo>
                <a:lnTo>
                  <a:pt x="2" y="262"/>
                </a:lnTo>
                <a:lnTo>
                  <a:pt x="6" y="237"/>
                </a:lnTo>
                <a:lnTo>
                  <a:pt x="10" y="211"/>
                </a:lnTo>
                <a:lnTo>
                  <a:pt x="15" y="188"/>
                </a:lnTo>
                <a:lnTo>
                  <a:pt x="22" y="164"/>
                </a:lnTo>
                <a:lnTo>
                  <a:pt x="29" y="142"/>
                </a:lnTo>
                <a:lnTo>
                  <a:pt x="39" y="121"/>
                </a:lnTo>
                <a:lnTo>
                  <a:pt x="48" y="101"/>
                </a:lnTo>
                <a:lnTo>
                  <a:pt x="59" y="83"/>
                </a:lnTo>
                <a:lnTo>
                  <a:pt x="70" y="66"/>
                </a:lnTo>
                <a:lnTo>
                  <a:pt x="83" y="51"/>
                </a:lnTo>
                <a:lnTo>
                  <a:pt x="96" y="38"/>
                </a:lnTo>
                <a:lnTo>
                  <a:pt x="109" y="26"/>
                </a:lnTo>
                <a:lnTo>
                  <a:pt x="123" y="17"/>
                </a:lnTo>
                <a:lnTo>
                  <a:pt x="137" y="9"/>
                </a:lnTo>
                <a:lnTo>
                  <a:pt x="152" y="4"/>
                </a:lnTo>
                <a:lnTo>
                  <a:pt x="167" y="1"/>
                </a:lnTo>
                <a:lnTo>
                  <a:pt x="182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8" name="Freeform 1038"/>
          <p:cNvSpPr>
            <a:spLocks/>
          </p:cNvSpPr>
          <p:nvPr/>
        </p:nvSpPr>
        <p:spPr bwMode="auto">
          <a:xfrm>
            <a:off x="1776413" y="3486150"/>
            <a:ext cx="115888" cy="217488"/>
          </a:xfrm>
          <a:custGeom>
            <a:avLst/>
            <a:gdLst/>
            <a:ahLst/>
            <a:cxnLst>
              <a:cxn ang="0">
                <a:pos x="187" y="0"/>
              </a:cxn>
              <a:cxn ang="0">
                <a:pos x="181" y="62"/>
              </a:cxn>
              <a:cxn ang="0">
                <a:pos x="169" y="119"/>
              </a:cxn>
              <a:cxn ang="0">
                <a:pos x="152" y="172"/>
              </a:cxn>
              <a:cxn ang="0">
                <a:pos x="129" y="216"/>
              </a:cxn>
              <a:cxn ang="0">
                <a:pos x="102" y="251"/>
              </a:cxn>
              <a:cxn ang="0">
                <a:pos x="71" y="278"/>
              </a:cxn>
              <a:cxn ang="0">
                <a:pos x="37" y="293"/>
              </a:cxn>
              <a:cxn ang="0">
                <a:pos x="0" y="297"/>
              </a:cxn>
            </a:cxnLst>
            <a:rect l="0" t="0" r="r" b="b"/>
            <a:pathLst>
              <a:path w="187" h="297">
                <a:moveTo>
                  <a:pt x="187" y="0"/>
                </a:moveTo>
                <a:lnTo>
                  <a:pt x="181" y="62"/>
                </a:lnTo>
                <a:lnTo>
                  <a:pt x="169" y="119"/>
                </a:lnTo>
                <a:lnTo>
                  <a:pt x="152" y="172"/>
                </a:lnTo>
                <a:lnTo>
                  <a:pt x="129" y="216"/>
                </a:lnTo>
                <a:lnTo>
                  <a:pt x="102" y="251"/>
                </a:lnTo>
                <a:lnTo>
                  <a:pt x="71" y="278"/>
                </a:lnTo>
                <a:lnTo>
                  <a:pt x="37" y="293"/>
                </a:lnTo>
                <a:lnTo>
                  <a:pt x="0" y="297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19" name="Line 1039"/>
          <p:cNvSpPr>
            <a:spLocks noChangeShapeType="1"/>
          </p:cNvSpPr>
          <p:nvPr/>
        </p:nvSpPr>
        <p:spPr bwMode="auto">
          <a:xfrm>
            <a:off x="1995488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0" name="Freeform 1040"/>
          <p:cNvSpPr>
            <a:spLocks/>
          </p:cNvSpPr>
          <p:nvPr/>
        </p:nvSpPr>
        <p:spPr bwMode="auto">
          <a:xfrm>
            <a:off x="2166938" y="3249613"/>
            <a:ext cx="114300" cy="230188"/>
          </a:xfrm>
          <a:custGeom>
            <a:avLst/>
            <a:gdLst/>
            <a:ahLst/>
            <a:cxnLst>
              <a:cxn ang="0">
                <a:pos x="183" y="316"/>
              </a:cxn>
              <a:cxn ang="0">
                <a:pos x="182" y="290"/>
              </a:cxn>
              <a:cxn ang="0">
                <a:pos x="180" y="264"/>
              </a:cxn>
              <a:cxn ang="0">
                <a:pos x="176" y="239"/>
              </a:cxn>
              <a:cxn ang="0">
                <a:pos x="172" y="213"/>
              </a:cxn>
              <a:cxn ang="0">
                <a:pos x="167" y="189"/>
              </a:cxn>
              <a:cxn ang="0">
                <a:pos x="160" y="166"/>
              </a:cxn>
              <a:cxn ang="0">
                <a:pos x="153" y="143"/>
              </a:cxn>
              <a:cxn ang="0">
                <a:pos x="144" y="122"/>
              </a:cxn>
              <a:cxn ang="0">
                <a:pos x="134" y="102"/>
              </a:cxn>
              <a:cxn ang="0">
                <a:pos x="123" y="84"/>
              </a:cxn>
              <a:cxn ang="0">
                <a:pos x="112" y="67"/>
              </a:cxn>
              <a:cxn ang="0">
                <a:pos x="99" y="52"/>
              </a:cxn>
              <a:cxn ang="0">
                <a:pos x="87" y="38"/>
              </a:cxn>
              <a:cxn ang="0">
                <a:pos x="73" y="26"/>
              </a:cxn>
              <a:cxn ang="0">
                <a:pos x="59" y="17"/>
              </a:cxn>
              <a:cxn ang="0">
                <a:pos x="45" y="9"/>
              </a:cxn>
              <a:cxn ang="0">
                <a:pos x="30" y="4"/>
              </a:cxn>
              <a:cxn ang="0">
                <a:pos x="15" y="1"/>
              </a:cxn>
              <a:cxn ang="0">
                <a:pos x="0" y="0"/>
              </a:cxn>
            </a:cxnLst>
            <a:rect l="0" t="0" r="r" b="b"/>
            <a:pathLst>
              <a:path w="183" h="316">
                <a:moveTo>
                  <a:pt x="183" y="316"/>
                </a:moveTo>
                <a:lnTo>
                  <a:pt x="182" y="290"/>
                </a:lnTo>
                <a:lnTo>
                  <a:pt x="180" y="264"/>
                </a:lnTo>
                <a:lnTo>
                  <a:pt x="176" y="239"/>
                </a:lnTo>
                <a:lnTo>
                  <a:pt x="172" y="213"/>
                </a:lnTo>
                <a:lnTo>
                  <a:pt x="167" y="189"/>
                </a:lnTo>
                <a:lnTo>
                  <a:pt x="160" y="166"/>
                </a:lnTo>
                <a:lnTo>
                  <a:pt x="153" y="143"/>
                </a:lnTo>
                <a:lnTo>
                  <a:pt x="144" y="122"/>
                </a:lnTo>
                <a:lnTo>
                  <a:pt x="134" y="102"/>
                </a:lnTo>
                <a:lnTo>
                  <a:pt x="123" y="84"/>
                </a:lnTo>
                <a:lnTo>
                  <a:pt x="112" y="67"/>
                </a:lnTo>
                <a:lnTo>
                  <a:pt x="99" y="52"/>
                </a:lnTo>
                <a:lnTo>
                  <a:pt x="87" y="38"/>
                </a:lnTo>
                <a:lnTo>
                  <a:pt x="73" y="26"/>
                </a:lnTo>
                <a:lnTo>
                  <a:pt x="59" y="17"/>
                </a:lnTo>
                <a:lnTo>
                  <a:pt x="45" y="9"/>
                </a:lnTo>
                <a:lnTo>
                  <a:pt x="30" y="4"/>
                </a:lnTo>
                <a:lnTo>
                  <a:pt x="15" y="1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1" name="Freeform 1041"/>
          <p:cNvSpPr>
            <a:spLocks/>
          </p:cNvSpPr>
          <p:nvPr/>
        </p:nvSpPr>
        <p:spPr bwMode="auto">
          <a:xfrm>
            <a:off x="2279650" y="3475038"/>
            <a:ext cx="112713" cy="2381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1"/>
              </a:cxn>
              <a:cxn ang="0">
                <a:pos x="34" y="174"/>
              </a:cxn>
              <a:cxn ang="0">
                <a:pos x="57" y="218"/>
              </a:cxn>
              <a:cxn ang="0">
                <a:pos x="85" y="255"/>
              </a:cxn>
              <a:cxn ang="0">
                <a:pos x="117" y="281"/>
              </a:cxn>
              <a:cxn ang="0">
                <a:pos x="152" y="296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1"/>
                </a:lnTo>
                <a:lnTo>
                  <a:pt x="34" y="174"/>
                </a:lnTo>
                <a:lnTo>
                  <a:pt x="57" y="218"/>
                </a:lnTo>
                <a:lnTo>
                  <a:pt x="85" y="255"/>
                </a:lnTo>
                <a:lnTo>
                  <a:pt x="117" y="281"/>
                </a:lnTo>
                <a:lnTo>
                  <a:pt x="152" y="296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22" name="Line 1042"/>
          <p:cNvSpPr>
            <a:spLocks noChangeShapeType="1"/>
          </p:cNvSpPr>
          <p:nvPr/>
        </p:nvSpPr>
        <p:spPr bwMode="auto">
          <a:xfrm flipH="1">
            <a:off x="199548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4" name="Line 1054"/>
          <p:cNvSpPr>
            <a:spLocks noChangeShapeType="1"/>
          </p:cNvSpPr>
          <p:nvPr/>
        </p:nvSpPr>
        <p:spPr bwMode="auto">
          <a:xfrm>
            <a:off x="2389188" y="2786063"/>
            <a:ext cx="1346200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5" name="Freeform 1055"/>
          <p:cNvSpPr>
            <a:spLocks/>
          </p:cNvSpPr>
          <p:nvPr/>
        </p:nvSpPr>
        <p:spPr bwMode="auto">
          <a:xfrm>
            <a:off x="238918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8" y="0"/>
              </a:cxn>
              <a:cxn ang="0">
                <a:pos x="2157" y="0"/>
              </a:cxn>
            </a:cxnLst>
            <a:rect l="0" t="0" r="r" b="b"/>
            <a:pathLst>
              <a:path w="2188">
                <a:moveTo>
                  <a:pt x="0" y="0"/>
                </a:moveTo>
                <a:lnTo>
                  <a:pt x="2188" y="0"/>
                </a:lnTo>
                <a:lnTo>
                  <a:pt x="2157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6" name="Line 1056"/>
          <p:cNvSpPr>
            <a:spLocks noChangeShapeType="1"/>
          </p:cNvSpPr>
          <p:nvPr/>
        </p:nvSpPr>
        <p:spPr bwMode="auto">
          <a:xfrm flipH="1">
            <a:off x="1647825" y="2786063"/>
            <a:ext cx="13335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7" name="Rectangle 1057"/>
          <p:cNvSpPr>
            <a:spLocks noChangeArrowheads="1"/>
          </p:cNvSpPr>
          <p:nvPr/>
        </p:nvSpPr>
        <p:spPr bwMode="auto">
          <a:xfrm>
            <a:off x="2755900" y="3439696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38" name="Rectangle 1058"/>
          <p:cNvSpPr>
            <a:spLocks noChangeArrowheads="1"/>
          </p:cNvSpPr>
          <p:nvPr/>
        </p:nvSpPr>
        <p:spPr bwMode="auto">
          <a:xfrm>
            <a:off x="2867025" y="3411538"/>
            <a:ext cx="214313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39" name="Rectangle 1059"/>
          <p:cNvSpPr>
            <a:spLocks noChangeArrowheads="1"/>
          </p:cNvSpPr>
          <p:nvPr/>
        </p:nvSpPr>
        <p:spPr bwMode="auto">
          <a:xfrm>
            <a:off x="3044825" y="3692525"/>
            <a:ext cx="14605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A</a:t>
            </a:r>
            <a:endParaRPr lang="en-US" sz="12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0" name="Rectangle 1060"/>
          <p:cNvSpPr>
            <a:spLocks noChangeArrowheads="1"/>
          </p:cNvSpPr>
          <p:nvPr/>
        </p:nvSpPr>
        <p:spPr bwMode="auto">
          <a:xfrm>
            <a:off x="514349" y="2416314"/>
            <a:ext cx="1131889" cy="739498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1" name="Rectangle 1061"/>
          <p:cNvSpPr>
            <a:spLocks noChangeArrowheads="1"/>
          </p:cNvSpPr>
          <p:nvPr/>
        </p:nvSpPr>
        <p:spPr bwMode="auto">
          <a:xfrm>
            <a:off x="625475" y="2486025"/>
            <a:ext cx="926536" cy="60939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Light</a:t>
            </a:r>
          </a:p>
          <a:p>
            <a:pPr algn="l" defTabSz="762000">
              <a:lnSpc>
                <a:spcPct val="90000"/>
              </a:lnSpc>
            </a:pPr>
            <a:r>
              <a:rPr lang="en-US" sz="2200">
                <a:solidFill>
                  <a:srgbClr val="FFFFFF"/>
                </a:solidFill>
              </a:rPr>
              <a:t>source</a:t>
            </a:r>
          </a:p>
        </p:txBody>
      </p:sp>
      <p:sp>
        <p:nvSpPr>
          <p:cNvPr id="840744" name="Rectangle 1064"/>
          <p:cNvSpPr>
            <a:spLocks noChangeArrowheads="1"/>
          </p:cNvSpPr>
          <p:nvPr/>
        </p:nvSpPr>
        <p:spPr bwMode="auto">
          <a:xfrm>
            <a:off x="9363075" y="2605088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sz="1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5" name="Rectangle 1065"/>
          <p:cNvSpPr>
            <a:spLocks noChangeArrowheads="1"/>
          </p:cNvSpPr>
          <p:nvPr/>
        </p:nvSpPr>
        <p:spPr bwMode="auto">
          <a:xfrm>
            <a:off x="9577388" y="275113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0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46" name="Freeform 1066"/>
          <p:cNvSpPr>
            <a:spLocks/>
          </p:cNvSpPr>
          <p:nvPr/>
        </p:nvSpPr>
        <p:spPr bwMode="auto">
          <a:xfrm>
            <a:off x="7874000" y="3352800"/>
            <a:ext cx="323850" cy="355600"/>
          </a:xfrm>
          <a:custGeom>
            <a:avLst/>
            <a:gdLst/>
            <a:ahLst/>
            <a:cxnLst>
              <a:cxn ang="0">
                <a:pos x="530" y="287"/>
              </a:cxn>
              <a:cxn ang="0">
                <a:pos x="521" y="332"/>
              </a:cxn>
              <a:cxn ang="0">
                <a:pos x="505" y="377"/>
              </a:cxn>
              <a:cxn ang="0">
                <a:pos x="480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6"/>
              </a:cxn>
              <a:cxn ang="0">
                <a:pos x="230" y="523"/>
              </a:cxn>
              <a:cxn ang="0">
                <a:pos x="184" y="514"/>
              </a:cxn>
              <a:cxn ang="0">
                <a:pos x="140" y="495"/>
              </a:cxn>
              <a:cxn ang="0">
                <a:pos x="100" y="469"/>
              </a:cxn>
              <a:cxn ang="0">
                <a:pos x="66" y="436"/>
              </a:cxn>
              <a:cxn ang="0">
                <a:pos x="37" y="398"/>
              </a:cxn>
              <a:cxn ang="0">
                <a:pos x="17" y="356"/>
              </a:cxn>
              <a:cxn ang="0">
                <a:pos x="4" y="310"/>
              </a:cxn>
              <a:cxn ang="0">
                <a:pos x="0" y="263"/>
              </a:cxn>
              <a:cxn ang="0">
                <a:pos x="4" y="217"/>
              </a:cxn>
              <a:cxn ang="0">
                <a:pos x="17" y="171"/>
              </a:cxn>
              <a:cxn ang="0">
                <a:pos x="37" y="129"/>
              </a:cxn>
              <a:cxn ang="0">
                <a:pos x="65" y="90"/>
              </a:cxn>
              <a:cxn ang="0">
                <a:pos x="99" y="57"/>
              </a:cxn>
              <a:cxn ang="0">
                <a:pos x="139" y="32"/>
              </a:cxn>
              <a:cxn ang="0">
                <a:pos x="183" y="13"/>
              </a:cxn>
              <a:cxn ang="0">
                <a:pos x="230" y="2"/>
              </a:cxn>
              <a:cxn ang="0">
                <a:pos x="277" y="0"/>
              </a:cxn>
              <a:cxn ang="0">
                <a:pos x="324" y="7"/>
              </a:cxn>
              <a:cxn ang="0">
                <a:pos x="369" y="21"/>
              </a:cxn>
              <a:cxn ang="0">
                <a:pos x="412" y="44"/>
              </a:cxn>
              <a:cxn ang="0">
                <a:pos x="448" y="72"/>
              </a:cxn>
              <a:cxn ang="0">
                <a:pos x="480" y="108"/>
              </a:cxn>
              <a:cxn ang="0">
                <a:pos x="504" y="149"/>
              </a:cxn>
              <a:cxn ang="0">
                <a:pos x="521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6">
                <a:moveTo>
                  <a:pt x="531" y="262"/>
                </a:moveTo>
                <a:lnTo>
                  <a:pt x="530" y="287"/>
                </a:lnTo>
                <a:lnTo>
                  <a:pt x="526" y="310"/>
                </a:lnTo>
                <a:lnTo>
                  <a:pt x="521" y="332"/>
                </a:lnTo>
                <a:lnTo>
                  <a:pt x="513" y="356"/>
                </a:lnTo>
                <a:lnTo>
                  <a:pt x="505" y="377"/>
                </a:lnTo>
                <a:lnTo>
                  <a:pt x="493" y="398"/>
                </a:lnTo>
                <a:lnTo>
                  <a:pt x="480" y="417"/>
                </a:lnTo>
                <a:lnTo>
                  <a:pt x="465" y="436"/>
                </a:lnTo>
                <a:lnTo>
                  <a:pt x="449" y="453"/>
                </a:lnTo>
                <a:lnTo>
                  <a:pt x="431" y="468"/>
                </a:lnTo>
                <a:lnTo>
                  <a:pt x="412" y="482"/>
                </a:lnTo>
                <a:lnTo>
                  <a:pt x="391" y="495"/>
                </a:lnTo>
                <a:lnTo>
                  <a:pt x="370" y="505"/>
                </a:lnTo>
                <a:lnTo>
                  <a:pt x="348" y="513"/>
                </a:lnTo>
                <a:lnTo>
                  <a:pt x="325" y="519"/>
                </a:lnTo>
                <a:lnTo>
                  <a:pt x="302" y="523"/>
                </a:lnTo>
                <a:lnTo>
                  <a:pt x="278" y="526"/>
                </a:lnTo>
                <a:lnTo>
                  <a:pt x="253" y="526"/>
                </a:lnTo>
                <a:lnTo>
                  <a:pt x="230" y="523"/>
                </a:lnTo>
                <a:lnTo>
                  <a:pt x="206" y="519"/>
                </a:lnTo>
                <a:lnTo>
                  <a:pt x="184" y="514"/>
                </a:lnTo>
                <a:lnTo>
                  <a:pt x="161" y="505"/>
                </a:lnTo>
                <a:lnTo>
                  <a:pt x="140" y="495"/>
                </a:lnTo>
                <a:lnTo>
                  <a:pt x="120" y="483"/>
                </a:lnTo>
                <a:lnTo>
                  <a:pt x="100" y="469"/>
                </a:lnTo>
                <a:lnTo>
                  <a:pt x="82" y="453"/>
                </a:lnTo>
                <a:lnTo>
                  <a:pt x="66" y="436"/>
                </a:lnTo>
                <a:lnTo>
                  <a:pt x="51" y="418"/>
                </a:lnTo>
                <a:lnTo>
                  <a:pt x="37" y="398"/>
                </a:lnTo>
                <a:lnTo>
                  <a:pt x="27" y="378"/>
                </a:lnTo>
                <a:lnTo>
                  <a:pt x="17" y="356"/>
                </a:lnTo>
                <a:lnTo>
                  <a:pt x="9" y="333"/>
                </a:lnTo>
                <a:lnTo>
                  <a:pt x="4" y="310"/>
                </a:lnTo>
                <a:lnTo>
                  <a:pt x="1" y="287"/>
                </a:lnTo>
                <a:lnTo>
                  <a:pt x="0" y="263"/>
                </a:lnTo>
                <a:lnTo>
                  <a:pt x="1" y="240"/>
                </a:lnTo>
                <a:lnTo>
                  <a:pt x="4" y="217"/>
                </a:lnTo>
                <a:lnTo>
                  <a:pt x="9" y="193"/>
                </a:lnTo>
                <a:lnTo>
                  <a:pt x="17" y="171"/>
                </a:lnTo>
                <a:lnTo>
                  <a:pt x="27" y="149"/>
                </a:lnTo>
                <a:lnTo>
                  <a:pt x="37" y="129"/>
                </a:lnTo>
                <a:lnTo>
                  <a:pt x="50" y="108"/>
                </a:lnTo>
                <a:lnTo>
                  <a:pt x="65" y="90"/>
                </a:lnTo>
                <a:lnTo>
                  <a:pt x="82" y="73"/>
                </a:lnTo>
                <a:lnTo>
                  <a:pt x="99" y="57"/>
                </a:lnTo>
                <a:lnTo>
                  <a:pt x="119" y="44"/>
                </a:lnTo>
                <a:lnTo>
                  <a:pt x="139" y="32"/>
                </a:lnTo>
                <a:lnTo>
                  <a:pt x="160" y="21"/>
                </a:lnTo>
                <a:lnTo>
                  <a:pt x="183" y="13"/>
                </a:lnTo>
                <a:lnTo>
                  <a:pt x="206" y="7"/>
                </a:lnTo>
                <a:lnTo>
                  <a:pt x="230" y="2"/>
                </a:lnTo>
                <a:lnTo>
                  <a:pt x="253" y="0"/>
                </a:lnTo>
                <a:lnTo>
                  <a:pt x="277" y="0"/>
                </a:lnTo>
                <a:lnTo>
                  <a:pt x="301" y="2"/>
                </a:lnTo>
                <a:lnTo>
                  <a:pt x="324" y="7"/>
                </a:lnTo>
                <a:lnTo>
                  <a:pt x="348" y="13"/>
                </a:lnTo>
                <a:lnTo>
                  <a:pt x="369" y="21"/>
                </a:lnTo>
                <a:lnTo>
                  <a:pt x="390" y="31"/>
                </a:lnTo>
                <a:lnTo>
                  <a:pt x="412" y="44"/>
                </a:lnTo>
                <a:lnTo>
                  <a:pt x="431" y="57"/>
                </a:lnTo>
                <a:lnTo>
                  <a:pt x="448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8"/>
                </a:lnTo>
                <a:lnTo>
                  <a:pt x="504" y="149"/>
                </a:lnTo>
                <a:lnTo>
                  <a:pt x="513" y="170"/>
                </a:lnTo>
                <a:lnTo>
                  <a:pt x="521" y="192"/>
                </a:lnTo>
                <a:lnTo>
                  <a:pt x="526" y="216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59" name="Freeform 1079"/>
          <p:cNvSpPr>
            <a:spLocks/>
          </p:cNvSpPr>
          <p:nvPr/>
        </p:nvSpPr>
        <p:spPr bwMode="auto">
          <a:xfrm>
            <a:off x="8747125" y="3008313"/>
            <a:ext cx="111125" cy="242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" y="25"/>
              </a:cxn>
              <a:cxn ang="0">
                <a:pos x="3" y="51"/>
              </a:cxn>
              <a:cxn ang="0">
                <a:pos x="5" y="76"/>
              </a:cxn>
              <a:cxn ang="0">
                <a:pos x="9" y="101"/>
              </a:cxn>
              <a:cxn ang="0">
                <a:pos x="16" y="124"/>
              </a:cxn>
              <a:cxn ang="0">
                <a:pos x="22" y="147"/>
              </a:cxn>
              <a:cxn ang="0">
                <a:pos x="29" y="170"/>
              </a:cxn>
              <a:cxn ang="0">
                <a:pos x="38" y="191"/>
              </a:cxn>
              <a:cxn ang="0">
                <a:pos x="48" y="210"/>
              </a:cxn>
              <a:cxn ang="0">
                <a:pos x="58" y="228"/>
              </a:cxn>
              <a:cxn ang="0">
                <a:pos x="70" y="245"/>
              </a:cxn>
              <a:cxn ang="0">
                <a:pos x="82" y="260"/>
              </a:cxn>
              <a:cxn ang="0">
                <a:pos x="95" y="273"/>
              </a:cxn>
              <a:cxn ang="0">
                <a:pos x="108" y="284"/>
              </a:cxn>
              <a:cxn ang="0">
                <a:pos x="122" y="294"/>
              </a:cxn>
              <a:cxn ang="0">
                <a:pos x="136" y="301"/>
              </a:cxn>
              <a:cxn ang="0">
                <a:pos x="150" y="306"/>
              </a:cxn>
              <a:cxn ang="0">
                <a:pos x="165" y="309"/>
              </a:cxn>
              <a:cxn ang="0">
                <a:pos x="180" y="310"/>
              </a:cxn>
            </a:cxnLst>
            <a:rect l="0" t="0" r="r" b="b"/>
            <a:pathLst>
              <a:path w="180" h="310">
                <a:moveTo>
                  <a:pt x="0" y="0"/>
                </a:moveTo>
                <a:lnTo>
                  <a:pt x="1" y="25"/>
                </a:lnTo>
                <a:lnTo>
                  <a:pt x="3" y="51"/>
                </a:lnTo>
                <a:lnTo>
                  <a:pt x="5" y="76"/>
                </a:lnTo>
                <a:lnTo>
                  <a:pt x="9" y="101"/>
                </a:lnTo>
                <a:lnTo>
                  <a:pt x="16" y="124"/>
                </a:lnTo>
                <a:lnTo>
                  <a:pt x="22" y="147"/>
                </a:lnTo>
                <a:lnTo>
                  <a:pt x="29" y="170"/>
                </a:lnTo>
                <a:lnTo>
                  <a:pt x="38" y="191"/>
                </a:lnTo>
                <a:lnTo>
                  <a:pt x="48" y="210"/>
                </a:lnTo>
                <a:lnTo>
                  <a:pt x="58" y="228"/>
                </a:lnTo>
                <a:lnTo>
                  <a:pt x="70" y="245"/>
                </a:lnTo>
                <a:lnTo>
                  <a:pt x="82" y="260"/>
                </a:lnTo>
                <a:lnTo>
                  <a:pt x="95" y="273"/>
                </a:lnTo>
                <a:lnTo>
                  <a:pt x="108" y="284"/>
                </a:lnTo>
                <a:lnTo>
                  <a:pt x="122" y="294"/>
                </a:lnTo>
                <a:lnTo>
                  <a:pt x="136" y="301"/>
                </a:lnTo>
                <a:lnTo>
                  <a:pt x="150" y="306"/>
                </a:lnTo>
                <a:lnTo>
                  <a:pt x="165" y="309"/>
                </a:lnTo>
                <a:lnTo>
                  <a:pt x="180" y="31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0" name="Freeform 1080"/>
          <p:cNvSpPr>
            <a:spLocks/>
          </p:cNvSpPr>
          <p:nvPr/>
        </p:nvSpPr>
        <p:spPr bwMode="auto">
          <a:xfrm>
            <a:off x="8632825" y="2792413"/>
            <a:ext cx="114300" cy="220663"/>
          </a:xfrm>
          <a:custGeom>
            <a:avLst/>
            <a:gdLst/>
            <a:ahLst/>
            <a:cxnLst>
              <a:cxn ang="0">
                <a:pos x="188" y="296"/>
              </a:cxn>
              <a:cxn ang="0">
                <a:pos x="182" y="234"/>
              </a:cxn>
              <a:cxn ang="0">
                <a:pos x="171" y="175"/>
              </a:cxn>
              <a:cxn ang="0">
                <a:pos x="153" y="124"/>
              </a:cxn>
              <a:cxn ang="0">
                <a:pos x="130" y="80"/>
              </a:cxn>
              <a:cxn ang="0">
                <a:pos x="102" y="44"/>
              </a:cxn>
              <a:cxn ang="0">
                <a:pos x="71" y="18"/>
              </a:cxn>
              <a:cxn ang="0">
                <a:pos x="37" y="2"/>
              </a:cxn>
              <a:cxn ang="0">
                <a:pos x="0" y="0"/>
              </a:cxn>
            </a:cxnLst>
            <a:rect l="0" t="0" r="r" b="b"/>
            <a:pathLst>
              <a:path w="188" h="296">
                <a:moveTo>
                  <a:pt x="188" y="296"/>
                </a:moveTo>
                <a:lnTo>
                  <a:pt x="182" y="234"/>
                </a:lnTo>
                <a:lnTo>
                  <a:pt x="171" y="175"/>
                </a:lnTo>
                <a:lnTo>
                  <a:pt x="153" y="124"/>
                </a:lnTo>
                <a:lnTo>
                  <a:pt x="130" y="80"/>
                </a:lnTo>
                <a:lnTo>
                  <a:pt x="102" y="44"/>
                </a:lnTo>
                <a:lnTo>
                  <a:pt x="71" y="18"/>
                </a:lnTo>
                <a:lnTo>
                  <a:pt x="37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1" name="Line 1081"/>
          <p:cNvSpPr>
            <a:spLocks noChangeShapeType="1"/>
          </p:cNvSpPr>
          <p:nvPr/>
        </p:nvSpPr>
        <p:spPr bwMode="auto">
          <a:xfrm>
            <a:off x="8847138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2" name="Freeform 1082"/>
          <p:cNvSpPr>
            <a:spLocks/>
          </p:cNvSpPr>
          <p:nvPr/>
        </p:nvSpPr>
        <p:spPr bwMode="auto">
          <a:xfrm>
            <a:off x="9020175" y="3008313"/>
            <a:ext cx="111125" cy="242888"/>
          </a:xfrm>
          <a:custGeom>
            <a:avLst/>
            <a:gdLst/>
            <a:ahLst/>
            <a:cxnLst>
              <a:cxn ang="0">
                <a:pos x="184" y="0"/>
              </a:cxn>
              <a:cxn ang="0">
                <a:pos x="184" y="26"/>
              </a:cxn>
              <a:cxn ang="0">
                <a:pos x="182" y="52"/>
              </a:cxn>
              <a:cxn ang="0">
                <a:pos x="179" y="77"/>
              </a:cxn>
              <a:cxn ang="0">
                <a:pos x="174" y="103"/>
              </a:cxn>
              <a:cxn ang="0">
                <a:pos x="169" y="127"/>
              </a:cxn>
              <a:cxn ang="0">
                <a:pos x="162" y="150"/>
              </a:cxn>
              <a:cxn ang="0">
                <a:pos x="154" y="173"/>
              </a:cxn>
              <a:cxn ang="0">
                <a:pos x="146" y="194"/>
              </a:cxn>
              <a:cxn ang="0">
                <a:pos x="136" y="214"/>
              </a:cxn>
              <a:cxn ang="0">
                <a:pos x="125" y="233"/>
              </a:cxn>
              <a:cxn ang="0">
                <a:pos x="113" y="250"/>
              </a:cxn>
              <a:cxn ang="0">
                <a:pos x="101" y="265"/>
              </a:cxn>
              <a:cxn ang="0">
                <a:pos x="88" y="278"/>
              </a:cxn>
              <a:cxn ang="0">
                <a:pos x="74" y="289"/>
              </a:cxn>
              <a:cxn ang="0">
                <a:pos x="60" y="299"/>
              </a:cxn>
              <a:cxn ang="0">
                <a:pos x="45" y="306"/>
              </a:cxn>
              <a:cxn ang="0">
                <a:pos x="31" y="312"/>
              </a:cxn>
              <a:cxn ang="0">
                <a:pos x="15" y="315"/>
              </a:cxn>
              <a:cxn ang="0">
                <a:pos x="0" y="316"/>
              </a:cxn>
            </a:cxnLst>
            <a:rect l="0" t="0" r="r" b="b"/>
            <a:pathLst>
              <a:path w="184" h="316">
                <a:moveTo>
                  <a:pt x="184" y="0"/>
                </a:moveTo>
                <a:lnTo>
                  <a:pt x="184" y="26"/>
                </a:lnTo>
                <a:lnTo>
                  <a:pt x="182" y="52"/>
                </a:lnTo>
                <a:lnTo>
                  <a:pt x="179" y="77"/>
                </a:lnTo>
                <a:lnTo>
                  <a:pt x="174" y="103"/>
                </a:lnTo>
                <a:lnTo>
                  <a:pt x="169" y="127"/>
                </a:lnTo>
                <a:lnTo>
                  <a:pt x="162" y="150"/>
                </a:lnTo>
                <a:lnTo>
                  <a:pt x="154" y="173"/>
                </a:lnTo>
                <a:lnTo>
                  <a:pt x="146" y="194"/>
                </a:lnTo>
                <a:lnTo>
                  <a:pt x="136" y="214"/>
                </a:lnTo>
                <a:lnTo>
                  <a:pt x="125" y="233"/>
                </a:lnTo>
                <a:lnTo>
                  <a:pt x="113" y="250"/>
                </a:lnTo>
                <a:lnTo>
                  <a:pt x="101" y="265"/>
                </a:lnTo>
                <a:lnTo>
                  <a:pt x="88" y="278"/>
                </a:lnTo>
                <a:lnTo>
                  <a:pt x="74" y="289"/>
                </a:lnTo>
                <a:lnTo>
                  <a:pt x="60" y="299"/>
                </a:lnTo>
                <a:lnTo>
                  <a:pt x="45" y="306"/>
                </a:lnTo>
                <a:lnTo>
                  <a:pt x="31" y="312"/>
                </a:lnTo>
                <a:lnTo>
                  <a:pt x="15" y="315"/>
                </a:lnTo>
                <a:lnTo>
                  <a:pt x="0" y="31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3" name="Freeform 1083"/>
          <p:cNvSpPr>
            <a:spLocks/>
          </p:cNvSpPr>
          <p:nvPr/>
        </p:nvSpPr>
        <p:spPr bwMode="auto">
          <a:xfrm>
            <a:off x="9129713" y="2786063"/>
            <a:ext cx="115888" cy="223838"/>
          </a:xfrm>
          <a:custGeom>
            <a:avLst/>
            <a:gdLst/>
            <a:ahLst/>
            <a:cxnLst>
              <a:cxn ang="0">
                <a:pos x="0" y="300"/>
              </a:cxn>
              <a:cxn ang="0">
                <a:pos x="4" y="237"/>
              </a:cxn>
              <a:cxn ang="0">
                <a:pos x="16" y="177"/>
              </a:cxn>
              <a:cxn ang="0">
                <a:pos x="34" y="125"/>
              </a:cxn>
              <a:cxn ang="0">
                <a:pos x="58" y="80"/>
              </a:cxn>
              <a:cxn ang="0">
                <a:pos x="85" y="44"/>
              </a:cxn>
              <a:cxn ang="0">
                <a:pos x="116" y="18"/>
              </a:cxn>
              <a:cxn ang="0">
                <a:pos x="152" y="2"/>
              </a:cxn>
              <a:cxn ang="0">
                <a:pos x="189" y="0"/>
              </a:cxn>
            </a:cxnLst>
            <a:rect l="0" t="0" r="r" b="b"/>
            <a:pathLst>
              <a:path w="189" h="300">
                <a:moveTo>
                  <a:pt x="0" y="300"/>
                </a:moveTo>
                <a:lnTo>
                  <a:pt x="4" y="237"/>
                </a:lnTo>
                <a:lnTo>
                  <a:pt x="16" y="177"/>
                </a:lnTo>
                <a:lnTo>
                  <a:pt x="34" y="125"/>
                </a:lnTo>
                <a:lnTo>
                  <a:pt x="58" y="80"/>
                </a:lnTo>
                <a:lnTo>
                  <a:pt x="85" y="44"/>
                </a:lnTo>
                <a:lnTo>
                  <a:pt x="116" y="18"/>
                </a:lnTo>
                <a:lnTo>
                  <a:pt x="152" y="2"/>
                </a:lnTo>
                <a:lnTo>
                  <a:pt x="189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4" name="Line 1084"/>
          <p:cNvSpPr>
            <a:spLocks noChangeShapeType="1"/>
          </p:cNvSpPr>
          <p:nvPr/>
        </p:nvSpPr>
        <p:spPr bwMode="auto">
          <a:xfrm flipH="1">
            <a:off x="8847138" y="3249613"/>
            <a:ext cx="180975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5" name="Freeform 1085"/>
          <p:cNvSpPr>
            <a:spLocks/>
          </p:cNvSpPr>
          <p:nvPr/>
        </p:nvSpPr>
        <p:spPr bwMode="auto">
          <a:xfrm>
            <a:off x="8745538" y="3249613"/>
            <a:ext cx="111125" cy="250825"/>
          </a:xfrm>
          <a:custGeom>
            <a:avLst/>
            <a:gdLst/>
            <a:ahLst/>
            <a:cxnLst>
              <a:cxn ang="0">
                <a:pos x="0" y="313"/>
              </a:cxn>
              <a:cxn ang="0">
                <a:pos x="1" y="288"/>
              </a:cxn>
              <a:cxn ang="0">
                <a:pos x="2" y="262"/>
              </a:cxn>
              <a:cxn ang="0">
                <a:pos x="5" y="237"/>
              </a:cxn>
              <a:cxn ang="0">
                <a:pos x="9" y="212"/>
              </a:cxn>
              <a:cxn ang="0">
                <a:pos x="15" y="188"/>
              </a:cxn>
              <a:cxn ang="0">
                <a:pos x="21" y="164"/>
              </a:cxn>
              <a:cxn ang="0">
                <a:pos x="30" y="142"/>
              </a:cxn>
              <a:cxn ang="0">
                <a:pos x="38" y="121"/>
              </a:cxn>
              <a:cxn ang="0">
                <a:pos x="48" y="102"/>
              </a:cxn>
              <a:cxn ang="0">
                <a:pos x="59" y="84"/>
              </a:cxn>
              <a:cxn ang="0">
                <a:pos x="69" y="67"/>
              </a:cxn>
              <a:cxn ang="0">
                <a:pos x="82" y="52"/>
              </a:cxn>
              <a:cxn ang="0">
                <a:pos x="94" y="38"/>
              </a:cxn>
              <a:cxn ang="0">
                <a:pos x="108" y="26"/>
              </a:cxn>
              <a:cxn ang="0">
                <a:pos x="122" y="18"/>
              </a:cxn>
              <a:cxn ang="0">
                <a:pos x="136" y="11"/>
              </a:cxn>
              <a:cxn ang="0">
                <a:pos x="151" y="5"/>
              </a:cxn>
              <a:cxn ang="0">
                <a:pos x="166" y="1"/>
              </a:cxn>
              <a:cxn ang="0">
                <a:pos x="181" y="0"/>
              </a:cxn>
            </a:cxnLst>
            <a:rect l="0" t="0" r="r" b="b"/>
            <a:pathLst>
              <a:path w="181" h="313">
                <a:moveTo>
                  <a:pt x="0" y="313"/>
                </a:moveTo>
                <a:lnTo>
                  <a:pt x="1" y="288"/>
                </a:lnTo>
                <a:lnTo>
                  <a:pt x="2" y="262"/>
                </a:lnTo>
                <a:lnTo>
                  <a:pt x="5" y="237"/>
                </a:lnTo>
                <a:lnTo>
                  <a:pt x="9" y="212"/>
                </a:lnTo>
                <a:lnTo>
                  <a:pt x="15" y="188"/>
                </a:lnTo>
                <a:lnTo>
                  <a:pt x="21" y="164"/>
                </a:lnTo>
                <a:lnTo>
                  <a:pt x="30" y="142"/>
                </a:lnTo>
                <a:lnTo>
                  <a:pt x="38" y="121"/>
                </a:lnTo>
                <a:lnTo>
                  <a:pt x="48" y="102"/>
                </a:lnTo>
                <a:lnTo>
                  <a:pt x="59" y="84"/>
                </a:lnTo>
                <a:lnTo>
                  <a:pt x="69" y="67"/>
                </a:lnTo>
                <a:lnTo>
                  <a:pt x="82" y="52"/>
                </a:lnTo>
                <a:lnTo>
                  <a:pt x="94" y="38"/>
                </a:lnTo>
                <a:lnTo>
                  <a:pt x="108" y="26"/>
                </a:lnTo>
                <a:lnTo>
                  <a:pt x="122" y="18"/>
                </a:lnTo>
                <a:lnTo>
                  <a:pt x="136" y="11"/>
                </a:lnTo>
                <a:lnTo>
                  <a:pt x="151" y="5"/>
                </a:lnTo>
                <a:lnTo>
                  <a:pt x="166" y="1"/>
                </a:lnTo>
                <a:lnTo>
                  <a:pt x="181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6" name="Freeform 1086"/>
          <p:cNvSpPr>
            <a:spLocks/>
          </p:cNvSpPr>
          <p:nvPr/>
        </p:nvSpPr>
        <p:spPr bwMode="auto">
          <a:xfrm>
            <a:off x="8632825" y="3495675"/>
            <a:ext cx="112713" cy="217488"/>
          </a:xfrm>
          <a:custGeom>
            <a:avLst/>
            <a:gdLst/>
            <a:ahLst/>
            <a:cxnLst>
              <a:cxn ang="0">
                <a:pos x="186" y="0"/>
              </a:cxn>
              <a:cxn ang="0">
                <a:pos x="181" y="61"/>
              </a:cxn>
              <a:cxn ang="0">
                <a:pos x="169" y="120"/>
              </a:cxn>
              <a:cxn ang="0">
                <a:pos x="152" y="171"/>
              </a:cxn>
              <a:cxn ang="0">
                <a:pos x="128" y="215"/>
              </a:cxn>
              <a:cxn ang="0">
                <a:pos x="101" y="250"/>
              </a:cxn>
              <a:cxn ang="0">
                <a:pos x="70" y="277"/>
              </a:cxn>
              <a:cxn ang="0">
                <a:pos x="36" y="292"/>
              </a:cxn>
              <a:cxn ang="0">
                <a:pos x="0" y="296"/>
              </a:cxn>
            </a:cxnLst>
            <a:rect l="0" t="0" r="r" b="b"/>
            <a:pathLst>
              <a:path w="186" h="296">
                <a:moveTo>
                  <a:pt x="186" y="0"/>
                </a:moveTo>
                <a:lnTo>
                  <a:pt x="181" y="61"/>
                </a:lnTo>
                <a:lnTo>
                  <a:pt x="169" y="120"/>
                </a:lnTo>
                <a:lnTo>
                  <a:pt x="152" y="171"/>
                </a:lnTo>
                <a:lnTo>
                  <a:pt x="128" y="215"/>
                </a:lnTo>
                <a:lnTo>
                  <a:pt x="101" y="250"/>
                </a:lnTo>
                <a:lnTo>
                  <a:pt x="70" y="277"/>
                </a:lnTo>
                <a:lnTo>
                  <a:pt x="36" y="292"/>
                </a:lnTo>
                <a:lnTo>
                  <a:pt x="0" y="296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7" name="Line 1087"/>
          <p:cNvSpPr>
            <a:spLocks noChangeShapeType="1"/>
          </p:cNvSpPr>
          <p:nvPr/>
        </p:nvSpPr>
        <p:spPr bwMode="auto">
          <a:xfrm>
            <a:off x="8850313" y="3249613"/>
            <a:ext cx="176213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8" name="Freeform 1088"/>
          <p:cNvSpPr>
            <a:spLocks/>
          </p:cNvSpPr>
          <p:nvPr/>
        </p:nvSpPr>
        <p:spPr bwMode="auto">
          <a:xfrm>
            <a:off x="9021763" y="3249613"/>
            <a:ext cx="109538" cy="230188"/>
          </a:xfrm>
          <a:custGeom>
            <a:avLst/>
            <a:gdLst/>
            <a:ahLst/>
            <a:cxnLst>
              <a:cxn ang="0">
                <a:pos x="182" y="317"/>
              </a:cxn>
              <a:cxn ang="0">
                <a:pos x="182" y="291"/>
              </a:cxn>
              <a:cxn ang="0">
                <a:pos x="180" y="265"/>
              </a:cxn>
              <a:cxn ang="0">
                <a:pos x="177" y="240"/>
              </a:cxn>
              <a:cxn ang="0">
                <a:pos x="172" y="214"/>
              </a:cxn>
              <a:cxn ang="0">
                <a:pos x="167" y="190"/>
              </a:cxn>
              <a:cxn ang="0">
                <a:pos x="161" y="167"/>
              </a:cxn>
              <a:cxn ang="0">
                <a:pos x="152" y="144"/>
              </a:cxn>
              <a:cxn ang="0">
                <a:pos x="144" y="123"/>
              </a:cxn>
              <a:cxn ang="0">
                <a:pos x="134" y="103"/>
              </a:cxn>
              <a:cxn ang="0">
                <a:pos x="123" y="85"/>
              </a:cxn>
              <a:cxn ang="0">
                <a:pos x="111" y="68"/>
              </a:cxn>
              <a:cxn ang="0">
                <a:pos x="100" y="52"/>
              </a:cxn>
              <a:cxn ang="0">
                <a:pos x="87" y="39"/>
              </a:cxn>
              <a:cxn ang="0">
                <a:pos x="73" y="28"/>
              </a:cxn>
              <a:cxn ang="0">
                <a:pos x="59" y="18"/>
              </a:cxn>
              <a:cxn ang="0">
                <a:pos x="44" y="11"/>
              </a:cxn>
              <a:cxn ang="0">
                <a:pos x="30" y="5"/>
              </a:cxn>
              <a:cxn ang="0">
                <a:pos x="15" y="2"/>
              </a:cxn>
              <a:cxn ang="0">
                <a:pos x="0" y="0"/>
              </a:cxn>
            </a:cxnLst>
            <a:rect l="0" t="0" r="r" b="b"/>
            <a:pathLst>
              <a:path w="182" h="317">
                <a:moveTo>
                  <a:pt x="182" y="317"/>
                </a:moveTo>
                <a:lnTo>
                  <a:pt x="182" y="291"/>
                </a:lnTo>
                <a:lnTo>
                  <a:pt x="180" y="265"/>
                </a:lnTo>
                <a:lnTo>
                  <a:pt x="177" y="240"/>
                </a:lnTo>
                <a:lnTo>
                  <a:pt x="172" y="214"/>
                </a:lnTo>
                <a:lnTo>
                  <a:pt x="167" y="190"/>
                </a:lnTo>
                <a:lnTo>
                  <a:pt x="161" y="167"/>
                </a:lnTo>
                <a:lnTo>
                  <a:pt x="152" y="144"/>
                </a:lnTo>
                <a:lnTo>
                  <a:pt x="144" y="123"/>
                </a:lnTo>
                <a:lnTo>
                  <a:pt x="134" y="103"/>
                </a:lnTo>
                <a:lnTo>
                  <a:pt x="123" y="85"/>
                </a:lnTo>
                <a:lnTo>
                  <a:pt x="111" y="68"/>
                </a:lnTo>
                <a:lnTo>
                  <a:pt x="100" y="52"/>
                </a:lnTo>
                <a:lnTo>
                  <a:pt x="87" y="39"/>
                </a:lnTo>
                <a:lnTo>
                  <a:pt x="73" y="28"/>
                </a:lnTo>
                <a:lnTo>
                  <a:pt x="59" y="18"/>
                </a:lnTo>
                <a:lnTo>
                  <a:pt x="44" y="11"/>
                </a:lnTo>
                <a:lnTo>
                  <a:pt x="30" y="5"/>
                </a:lnTo>
                <a:lnTo>
                  <a:pt x="15" y="2"/>
                </a:lnTo>
                <a:lnTo>
                  <a:pt x="0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69" name="Freeform 1089"/>
          <p:cNvSpPr>
            <a:spLocks/>
          </p:cNvSpPr>
          <p:nvPr/>
        </p:nvSpPr>
        <p:spPr bwMode="auto">
          <a:xfrm>
            <a:off x="9131300" y="3478213"/>
            <a:ext cx="115888" cy="223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62"/>
              </a:cxn>
              <a:cxn ang="0">
                <a:pos x="16" y="122"/>
              </a:cxn>
              <a:cxn ang="0">
                <a:pos x="34" y="174"/>
              </a:cxn>
              <a:cxn ang="0">
                <a:pos x="58" y="218"/>
              </a:cxn>
              <a:cxn ang="0">
                <a:pos x="86" y="255"/>
              </a:cxn>
              <a:cxn ang="0">
                <a:pos x="117" y="281"/>
              </a:cxn>
              <a:cxn ang="0">
                <a:pos x="152" y="297"/>
              </a:cxn>
              <a:cxn ang="0">
                <a:pos x="189" y="300"/>
              </a:cxn>
            </a:cxnLst>
            <a:rect l="0" t="0" r="r" b="b"/>
            <a:pathLst>
              <a:path w="189" h="300">
                <a:moveTo>
                  <a:pt x="0" y="0"/>
                </a:moveTo>
                <a:lnTo>
                  <a:pt x="4" y="62"/>
                </a:lnTo>
                <a:lnTo>
                  <a:pt x="16" y="122"/>
                </a:lnTo>
                <a:lnTo>
                  <a:pt x="34" y="174"/>
                </a:lnTo>
                <a:lnTo>
                  <a:pt x="58" y="218"/>
                </a:lnTo>
                <a:lnTo>
                  <a:pt x="86" y="255"/>
                </a:lnTo>
                <a:lnTo>
                  <a:pt x="117" y="281"/>
                </a:lnTo>
                <a:lnTo>
                  <a:pt x="152" y="297"/>
                </a:lnTo>
                <a:lnTo>
                  <a:pt x="189" y="30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0" name="Line 1090"/>
          <p:cNvSpPr>
            <a:spLocks noChangeShapeType="1"/>
          </p:cNvSpPr>
          <p:nvPr/>
        </p:nvSpPr>
        <p:spPr bwMode="auto">
          <a:xfrm flipH="1">
            <a:off x="8850313" y="3249613"/>
            <a:ext cx="179388" cy="1588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1" name="Line 1091"/>
          <p:cNvSpPr>
            <a:spLocks noChangeShapeType="1"/>
          </p:cNvSpPr>
          <p:nvPr/>
        </p:nvSpPr>
        <p:spPr bwMode="auto">
          <a:xfrm>
            <a:off x="7297738" y="2786063"/>
            <a:ext cx="1335088" cy="4763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2" name="Freeform 1092"/>
          <p:cNvSpPr>
            <a:spLocks/>
          </p:cNvSpPr>
          <p:nvPr/>
        </p:nvSpPr>
        <p:spPr bwMode="auto">
          <a:xfrm>
            <a:off x="7297738" y="3711575"/>
            <a:ext cx="1335088" cy="1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87" y="0"/>
              </a:cxn>
              <a:cxn ang="0">
                <a:pos x="2158" y="0"/>
              </a:cxn>
            </a:cxnLst>
            <a:rect l="0" t="0" r="r" b="b"/>
            <a:pathLst>
              <a:path w="2187">
                <a:moveTo>
                  <a:pt x="0" y="0"/>
                </a:moveTo>
                <a:lnTo>
                  <a:pt x="2187" y="0"/>
                </a:lnTo>
                <a:lnTo>
                  <a:pt x="2158" y="0"/>
                </a:lnTo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3" name="Rectangle 1093"/>
          <p:cNvSpPr>
            <a:spLocks noChangeArrowheads="1"/>
          </p:cNvSpPr>
          <p:nvPr/>
        </p:nvSpPr>
        <p:spPr bwMode="auto">
          <a:xfrm>
            <a:off x="7773988" y="2511010"/>
            <a:ext cx="540000" cy="540000"/>
          </a:xfrm>
          <a:prstGeom prst="rect">
            <a:avLst/>
          </a:prstGeom>
          <a:solidFill>
            <a:srgbClr val="0000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4" name="Rectangle 1094"/>
          <p:cNvSpPr>
            <a:spLocks noChangeArrowheads="1"/>
          </p:cNvSpPr>
          <p:nvPr/>
        </p:nvSpPr>
        <p:spPr bwMode="auto">
          <a:xfrm>
            <a:off x="7880350" y="2484438"/>
            <a:ext cx="263525" cy="4270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l" defTabSz="762000"/>
            <a:r>
              <a:rPr lang="en-US" sz="2800">
                <a:solidFill>
                  <a:srgbClr val="FFFFFF"/>
                </a:solidFill>
                <a:latin typeface="Symbol" pitchFamily="18" charset="2"/>
              </a:rPr>
              <a:t>j</a:t>
            </a:r>
            <a:endParaRPr lang="en-US" sz="28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5" name="Rectangle 1095"/>
          <p:cNvSpPr>
            <a:spLocks noChangeArrowheads="1"/>
          </p:cNvSpPr>
          <p:nvPr/>
        </p:nvSpPr>
        <p:spPr bwMode="auto">
          <a:xfrm>
            <a:off x="8072438" y="2774950"/>
            <a:ext cx="134938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B</a:t>
            </a:r>
            <a:endParaRPr lang="en-US" sz="12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76" name="Freeform 1096"/>
          <p:cNvSpPr>
            <a:spLocks/>
          </p:cNvSpPr>
          <p:nvPr/>
        </p:nvSpPr>
        <p:spPr bwMode="auto">
          <a:xfrm>
            <a:off x="2854325" y="2438400"/>
            <a:ext cx="323850" cy="347663"/>
          </a:xfrm>
          <a:custGeom>
            <a:avLst/>
            <a:gdLst/>
            <a:ahLst/>
            <a:cxnLst>
              <a:cxn ang="0">
                <a:pos x="530" y="286"/>
              </a:cxn>
              <a:cxn ang="0">
                <a:pos x="522" y="332"/>
              </a:cxn>
              <a:cxn ang="0">
                <a:pos x="504" y="377"/>
              </a:cxn>
              <a:cxn ang="0">
                <a:pos x="481" y="417"/>
              </a:cxn>
              <a:cxn ang="0">
                <a:pos x="449" y="453"/>
              </a:cxn>
              <a:cxn ang="0">
                <a:pos x="412" y="482"/>
              </a:cxn>
              <a:cxn ang="0">
                <a:pos x="370" y="505"/>
              </a:cxn>
              <a:cxn ang="0">
                <a:pos x="325" y="519"/>
              </a:cxn>
              <a:cxn ang="0">
                <a:pos x="278" y="525"/>
              </a:cxn>
              <a:cxn ang="0">
                <a:pos x="231" y="523"/>
              </a:cxn>
              <a:cxn ang="0">
                <a:pos x="183" y="513"/>
              </a:cxn>
              <a:cxn ang="0">
                <a:pos x="140" y="494"/>
              </a:cxn>
              <a:cxn ang="0">
                <a:pos x="100" y="469"/>
              </a:cxn>
              <a:cxn ang="0">
                <a:pos x="66" y="436"/>
              </a:cxn>
              <a:cxn ang="0">
                <a:pos x="38" y="398"/>
              </a:cxn>
              <a:cxn ang="0">
                <a:pos x="18" y="355"/>
              </a:cxn>
              <a:cxn ang="0">
                <a:pos x="5" y="310"/>
              </a:cxn>
              <a:cxn ang="0">
                <a:pos x="0" y="263"/>
              </a:cxn>
              <a:cxn ang="0">
                <a:pos x="5" y="216"/>
              </a:cxn>
              <a:cxn ang="0">
                <a:pos x="17" y="171"/>
              </a:cxn>
              <a:cxn ang="0">
                <a:pos x="38" y="128"/>
              </a:cxn>
              <a:cxn ang="0">
                <a:pos x="66" y="90"/>
              </a:cxn>
              <a:cxn ang="0">
                <a:pos x="100" y="57"/>
              </a:cxn>
              <a:cxn ang="0">
                <a:pos x="140" y="32"/>
              </a:cxn>
              <a:cxn ang="0">
                <a:pos x="183" y="12"/>
              </a:cxn>
              <a:cxn ang="0">
                <a:pos x="229" y="2"/>
              </a:cxn>
              <a:cxn ang="0">
                <a:pos x="278" y="0"/>
              </a:cxn>
              <a:cxn ang="0">
                <a:pos x="325" y="6"/>
              </a:cxn>
              <a:cxn ang="0">
                <a:pos x="370" y="21"/>
              </a:cxn>
              <a:cxn ang="0">
                <a:pos x="411" y="43"/>
              </a:cxn>
              <a:cxn ang="0">
                <a:pos x="449" y="72"/>
              </a:cxn>
              <a:cxn ang="0">
                <a:pos x="480" y="108"/>
              </a:cxn>
              <a:cxn ang="0">
                <a:pos x="504" y="148"/>
              </a:cxn>
              <a:cxn ang="0">
                <a:pos x="522" y="192"/>
              </a:cxn>
              <a:cxn ang="0">
                <a:pos x="530" y="239"/>
              </a:cxn>
              <a:cxn ang="0">
                <a:pos x="531" y="262"/>
              </a:cxn>
            </a:cxnLst>
            <a:rect l="0" t="0" r="r" b="b"/>
            <a:pathLst>
              <a:path w="531" h="525">
                <a:moveTo>
                  <a:pt x="531" y="262"/>
                </a:moveTo>
                <a:lnTo>
                  <a:pt x="530" y="286"/>
                </a:lnTo>
                <a:lnTo>
                  <a:pt x="527" y="310"/>
                </a:lnTo>
                <a:lnTo>
                  <a:pt x="522" y="332"/>
                </a:lnTo>
                <a:lnTo>
                  <a:pt x="514" y="355"/>
                </a:lnTo>
                <a:lnTo>
                  <a:pt x="504" y="377"/>
                </a:lnTo>
                <a:lnTo>
                  <a:pt x="494" y="398"/>
                </a:lnTo>
                <a:lnTo>
                  <a:pt x="481" y="417"/>
                </a:lnTo>
                <a:lnTo>
                  <a:pt x="466" y="436"/>
                </a:lnTo>
                <a:lnTo>
                  <a:pt x="449" y="453"/>
                </a:lnTo>
                <a:lnTo>
                  <a:pt x="432" y="468"/>
                </a:lnTo>
                <a:lnTo>
                  <a:pt x="412" y="482"/>
                </a:lnTo>
                <a:lnTo>
                  <a:pt x="391" y="494"/>
                </a:lnTo>
                <a:lnTo>
                  <a:pt x="370" y="505"/>
                </a:lnTo>
                <a:lnTo>
                  <a:pt x="348" y="512"/>
                </a:lnTo>
                <a:lnTo>
                  <a:pt x="325" y="519"/>
                </a:lnTo>
                <a:lnTo>
                  <a:pt x="301" y="523"/>
                </a:lnTo>
                <a:lnTo>
                  <a:pt x="278" y="525"/>
                </a:lnTo>
                <a:lnTo>
                  <a:pt x="254" y="525"/>
                </a:lnTo>
                <a:lnTo>
                  <a:pt x="231" y="523"/>
                </a:lnTo>
                <a:lnTo>
                  <a:pt x="207" y="519"/>
                </a:lnTo>
                <a:lnTo>
                  <a:pt x="183" y="513"/>
                </a:lnTo>
                <a:lnTo>
                  <a:pt x="162" y="505"/>
                </a:lnTo>
                <a:lnTo>
                  <a:pt x="140" y="494"/>
                </a:lnTo>
                <a:lnTo>
                  <a:pt x="119" y="483"/>
                </a:lnTo>
                <a:lnTo>
                  <a:pt x="100" y="469"/>
                </a:lnTo>
                <a:lnTo>
                  <a:pt x="83" y="453"/>
                </a:lnTo>
                <a:lnTo>
                  <a:pt x="66" y="436"/>
                </a:lnTo>
                <a:lnTo>
                  <a:pt x="51" y="418"/>
                </a:lnTo>
                <a:lnTo>
                  <a:pt x="38" y="398"/>
                </a:lnTo>
                <a:lnTo>
                  <a:pt x="26" y="378"/>
                </a:lnTo>
                <a:lnTo>
                  <a:pt x="18" y="355"/>
                </a:lnTo>
                <a:lnTo>
                  <a:pt x="10" y="333"/>
                </a:lnTo>
                <a:lnTo>
                  <a:pt x="5" y="310"/>
                </a:lnTo>
                <a:lnTo>
                  <a:pt x="2" y="286"/>
                </a:lnTo>
                <a:lnTo>
                  <a:pt x="0" y="263"/>
                </a:lnTo>
                <a:lnTo>
                  <a:pt x="2" y="240"/>
                </a:lnTo>
                <a:lnTo>
                  <a:pt x="5" y="216"/>
                </a:lnTo>
                <a:lnTo>
                  <a:pt x="10" y="193"/>
                </a:lnTo>
                <a:lnTo>
                  <a:pt x="17" y="171"/>
                </a:lnTo>
                <a:lnTo>
                  <a:pt x="26" y="148"/>
                </a:lnTo>
                <a:lnTo>
                  <a:pt x="38" y="128"/>
                </a:lnTo>
                <a:lnTo>
                  <a:pt x="51" y="108"/>
                </a:lnTo>
                <a:lnTo>
                  <a:pt x="66" y="90"/>
                </a:lnTo>
                <a:lnTo>
                  <a:pt x="82" y="73"/>
                </a:lnTo>
                <a:lnTo>
                  <a:pt x="100" y="57"/>
                </a:lnTo>
                <a:lnTo>
                  <a:pt x="119" y="43"/>
                </a:lnTo>
                <a:lnTo>
                  <a:pt x="140" y="32"/>
                </a:lnTo>
                <a:lnTo>
                  <a:pt x="161" y="21"/>
                </a:lnTo>
                <a:lnTo>
                  <a:pt x="183" y="12"/>
                </a:lnTo>
                <a:lnTo>
                  <a:pt x="206" y="6"/>
                </a:lnTo>
                <a:lnTo>
                  <a:pt x="229" y="2"/>
                </a:lnTo>
                <a:lnTo>
                  <a:pt x="253" y="0"/>
                </a:lnTo>
                <a:lnTo>
                  <a:pt x="278" y="0"/>
                </a:lnTo>
                <a:lnTo>
                  <a:pt x="301" y="2"/>
                </a:lnTo>
                <a:lnTo>
                  <a:pt x="325" y="6"/>
                </a:lnTo>
                <a:lnTo>
                  <a:pt x="347" y="12"/>
                </a:lnTo>
                <a:lnTo>
                  <a:pt x="370" y="21"/>
                </a:lnTo>
                <a:lnTo>
                  <a:pt x="391" y="30"/>
                </a:lnTo>
                <a:lnTo>
                  <a:pt x="411" y="43"/>
                </a:lnTo>
                <a:lnTo>
                  <a:pt x="431" y="57"/>
                </a:lnTo>
                <a:lnTo>
                  <a:pt x="449" y="72"/>
                </a:lnTo>
                <a:lnTo>
                  <a:pt x="465" y="89"/>
                </a:lnTo>
                <a:lnTo>
                  <a:pt x="480" y="108"/>
                </a:lnTo>
                <a:lnTo>
                  <a:pt x="493" y="127"/>
                </a:lnTo>
                <a:lnTo>
                  <a:pt x="504" y="148"/>
                </a:lnTo>
                <a:lnTo>
                  <a:pt x="514" y="170"/>
                </a:lnTo>
                <a:lnTo>
                  <a:pt x="522" y="192"/>
                </a:lnTo>
                <a:lnTo>
                  <a:pt x="527" y="215"/>
                </a:lnTo>
                <a:lnTo>
                  <a:pt x="530" y="239"/>
                </a:lnTo>
                <a:lnTo>
                  <a:pt x="531" y="262"/>
                </a:lnTo>
                <a:lnTo>
                  <a:pt x="531" y="262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78" name="Rectangle 1098"/>
          <p:cNvSpPr>
            <a:spLocks noChangeArrowheads="1"/>
          </p:cNvSpPr>
          <p:nvPr/>
        </p:nvSpPr>
        <p:spPr bwMode="auto">
          <a:xfrm>
            <a:off x="457200" y="1752600"/>
            <a:ext cx="942566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3400">
              <a:solidFill>
                <a:srgbClr val="FFFFFF"/>
              </a:solidFill>
            </a:endParaRPr>
          </a:p>
        </p:txBody>
      </p:sp>
      <p:sp>
        <p:nvSpPr>
          <p:cNvPr id="840779" name="Rectangle 1099"/>
          <p:cNvSpPr>
            <a:spLocks noChangeArrowheads="1"/>
          </p:cNvSpPr>
          <p:nvPr/>
        </p:nvSpPr>
        <p:spPr bwMode="auto">
          <a:xfrm>
            <a:off x="9055550" y="1752600"/>
            <a:ext cx="774251" cy="52322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76200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840742" name="Freeform 1062"/>
          <p:cNvSpPr>
            <a:spLocks/>
          </p:cNvSpPr>
          <p:nvPr/>
        </p:nvSpPr>
        <p:spPr bwMode="auto">
          <a:xfrm>
            <a:off x="5200650" y="325437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43" name="Freeform 1063"/>
          <p:cNvSpPr>
            <a:spLocks/>
          </p:cNvSpPr>
          <p:nvPr/>
        </p:nvSpPr>
        <p:spPr bwMode="auto">
          <a:xfrm>
            <a:off x="5365750" y="325437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89" name="Rectangle 1109"/>
          <p:cNvSpPr>
            <a:spLocks noChangeArrowheads="1"/>
          </p:cNvSpPr>
          <p:nvPr/>
        </p:nvSpPr>
        <p:spPr bwMode="auto">
          <a:xfrm>
            <a:off x="9363075" y="3536950"/>
            <a:ext cx="222818" cy="3693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D</a:t>
            </a:r>
            <a:endParaRPr lang="en-US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0" name="Rectangle 1110"/>
          <p:cNvSpPr>
            <a:spLocks noChangeArrowheads="1"/>
          </p:cNvSpPr>
          <p:nvPr/>
        </p:nvSpPr>
        <p:spPr bwMode="auto">
          <a:xfrm>
            <a:off x="9577388" y="3684588"/>
            <a:ext cx="101600" cy="244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762000"/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1</a:t>
            </a:r>
            <a:endParaRPr lang="en-US" sz="16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40791" name="Rectangle 11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Phase encoding, interferometric </a:t>
            </a:r>
            <a:r>
              <a:rPr lang="en-US">
                <a:solidFill>
                  <a:srgbClr val="FFFFFF"/>
                </a:solidFill>
              </a:rPr>
              <a:t>QKD channel</a:t>
            </a:r>
          </a:p>
        </p:txBody>
      </p:sp>
      <p:sp>
        <p:nvSpPr>
          <p:cNvPr id="172" name="Freeform 1062"/>
          <p:cNvSpPr>
            <a:spLocks/>
          </p:cNvSpPr>
          <p:nvPr/>
        </p:nvSpPr>
        <p:spPr bwMode="auto">
          <a:xfrm>
            <a:off x="5200650" y="2331955"/>
            <a:ext cx="436563" cy="455613"/>
          </a:xfrm>
          <a:custGeom>
            <a:avLst/>
            <a:gdLst/>
            <a:ahLst/>
            <a:cxnLst>
              <a:cxn ang="0">
                <a:pos x="716" y="383"/>
              </a:cxn>
              <a:cxn ang="0">
                <a:pos x="708" y="437"/>
              </a:cxn>
              <a:cxn ang="0">
                <a:pos x="692" y="490"/>
              </a:cxn>
              <a:cxn ang="0">
                <a:pos x="666" y="540"/>
              </a:cxn>
              <a:cxn ang="0">
                <a:pos x="634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1" y="683"/>
              </a:cxn>
              <a:cxn ang="0">
                <a:pos x="449" y="702"/>
              </a:cxn>
              <a:cxn ang="0">
                <a:pos x="393" y="711"/>
              </a:cxn>
              <a:cxn ang="0">
                <a:pos x="338" y="712"/>
              </a:cxn>
              <a:cxn ang="0">
                <a:pos x="283" y="705"/>
              </a:cxn>
              <a:cxn ang="0">
                <a:pos x="230" y="689"/>
              </a:cxn>
              <a:cxn ang="0">
                <a:pos x="179" y="664"/>
              </a:cxn>
              <a:cxn ang="0">
                <a:pos x="133" y="634"/>
              </a:cxn>
              <a:cxn ang="0">
                <a:pos x="93" y="595"/>
              </a:cxn>
              <a:cxn ang="0">
                <a:pos x="58" y="552"/>
              </a:cxn>
              <a:cxn ang="0">
                <a:pos x="32" y="504"/>
              </a:cxn>
              <a:cxn ang="0">
                <a:pos x="12" y="452"/>
              </a:cxn>
              <a:cxn ang="0">
                <a:pos x="2" y="398"/>
              </a:cxn>
              <a:cxn ang="0">
                <a:pos x="0" y="343"/>
              </a:cxn>
              <a:cxn ang="0">
                <a:pos x="6" y="288"/>
              </a:cxn>
              <a:cxn ang="0">
                <a:pos x="21" y="234"/>
              </a:cxn>
              <a:cxn ang="0">
                <a:pos x="43" y="184"/>
              </a:cxn>
              <a:cxn ang="0">
                <a:pos x="74" y="138"/>
              </a:cxn>
              <a:cxn ang="0">
                <a:pos x="112" y="96"/>
              </a:cxn>
              <a:cxn ang="0">
                <a:pos x="155" y="62"/>
              </a:cxn>
              <a:cxn ang="0">
                <a:pos x="203" y="35"/>
              </a:cxn>
              <a:cxn ang="0">
                <a:pos x="255" y="15"/>
              </a:cxn>
              <a:cxn ang="0">
                <a:pos x="310" y="3"/>
              </a:cxn>
              <a:cxn ang="0">
                <a:pos x="366" y="0"/>
              </a:cxn>
              <a:cxn ang="0">
                <a:pos x="420" y="4"/>
              </a:cxn>
              <a:cxn ang="0">
                <a:pos x="475" y="18"/>
              </a:cxn>
              <a:cxn ang="0">
                <a:pos x="526" y="40"/>
              </a:cxn>
              <a:cxn ang="0">
                <a:pos x="573" y="70"/>
              </a:cxn>
              <a:cxn ang="0">
                <a:pos x="615" y="106"/>
              </a:cxn>
              <a:cxn ang="0">
                <a:pos x="651" y="148"/>
              </a:cxn>
              <a:cxn ang="0">
                <a:pos x="679" y="195"/>
              </a:cxn>
              <a:cxn ang="0">
                <a:pos x="700" y="246"/>
              </a:cxn>
              <a:cxn ang="0">
                <a:pos x="713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6" y="383"/>
                </a:lnTo>
                <a:lnTo>
                  <a:pt x="713" y="411"/>
                </a:lnTo>
                <a:lnTo>
                  <a:pt x="708" y="437"/>
                </a:lnTo>
                <a:lnTo>
                  <a:pt x="702" y="465"/>
                </a:lnTo>
                <a:lnTo>
                  <a:pt x="692" y="490"/>
                </a:lnTo>
                <a:lnTo>
                  <a:pt x="680" y="516"/>
                </a:lnTo>
                <a:lnTo>
                  <a:pt x="666" y="540"/>
                </a:lnTo>
                <a:lnTo>
                  <a:pt x="651" y="562"/>
                </a:lnTo>
                <a:lnTo>
                  <a:pt x="634" y="585"/>
                </a:lnTo>
                <a:lnTo>
                  <a:pt x="616" y="605"/>
                </a:lnTo>
                <a:lnTo>
                  <a:pt x="596" y="624"/>
                </a:lnTo>
                <a:lnTo>
                  <a:pt x="573" y="642"/>
                </a:lnTo>
                <a:lnTo>
                  <a:pt x="551" y="657"/>
                </a:lnTo>
                <a:lnTo>
                  <a:pt x="526" y="671"/>
                </a:lnTo>
                <a:lnTo>
                  <a:pt x="501" y="683"/>
                </a:lnTo>
                <a:lnTo>
                  <a:pt x="476" y="693"/>
                </a:lnTo>
                <a:lnTo>
                  <a:pt x="449" y="702"/>
                </a:lnTo>
                <a:lnTo>
                  <a:pt x="421" y="707"/>
                </a:lnTo>
                <a:lnTo>
                  <a:pt x="393" y="711"/>
                </a:lnTo>
                <a:lnTo>
                  <a:pt x="366" y="712"/>
                </a:lnTo>
                <a:lnTo>
                  <a:pt x="338" y="712"/>
                </a:lnTo>
                <a:lnTo>
                  <a:pt x="310" y="709"/>
                </a:lnTo>
                <a:lnTo>
                  <a:pt x="283" y="705"/>
                </a:lnTo>
                <a:lnTo>
                  <a:pt x="256" y="697"/>
                </a:lnTo>
                <a:lnTo>
                  <a:pt x="230" y="689"/>
                </a:lnTo>
                <a:lnTo>
                  <a:pt x="204" y="678"/>
                </a:lnTo>
                <a:lnTo>
                  <a:pt x="179" y="664"/>
                </a:lnTo>
                <a:lnTo>
                  <a:pt x="156" y="651"/>
                </a:lnTo>
                <a:lnTo>
                  <a:pt x="133" y="634"/>
                </a:lnTo>
                <a:lnTo>
                  <a:pt x="112" y="616"/>
                </a:lnTo>
                <a:lnTo>
                  <a:pt x="93" y="595"/>
                </a:lnTo>
                <a:lnTo>
                  <a:pt x="74" y="574"/>
                </a:lnTo>
                <a:lnTo>
                  <a:pt x="58" y="552"/>
                </a:lnTo>
                <a:lnTo>
                  <a:pt x="43" y="528"/>
                </a:lnTo>
                <a:lnTo>
                  <a:pt x="32" y="504"/>
                </a:lnTo>
                <a:lnTo>
                  <a:pt x="21" y="479"/>
                </a:lnTo>
                <a:lnTo>
                  <a:pt x="12" y="452"/>
                </a:lnTo>
                <a:lnTo>
                  <a:pt x="6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6" y="288"/>
                </a:lnTo>
                <a:lnTo>
                  <a:pt x="12" y="261"/>
                </a:lnTo>
                <a:lnTo>
                  <a:pt x="21" y="234"/>
                </a:lnTo>
                <a:lnTo>
                  <a:pt x="31" y="209"/>
                </a:lnTo>
                <a:lnTo>
                  <a:pt x="43" y="184"/>
                </a:lnTo>
                <a:lnTo>
                  <a:pt x="58" y="160"/>
                </a:lnTo>
                <a:lnTo>
                  <a:pt x="74" y="138"/>
                </a:lnTo>
                <a:lnTo>
                  <a:pt x="92" y="117"/>
                </a:lnTo>
                <a:lnTo>
                  <a:pt x="112" y="96"/>
                </a:lnTo>
                <a:lnTo>
                  <a:pt x="132" y="78"/>
                </a:lnTo>
                <a:lnTo>
                  <a:pt x="155" y="62"/>
                </a:lnTo>
                <a:lnTo>
                  <a:pt x="178" y="48"/>
                </a:lnTo>
                <a:lnTo>
                  <a:pt x="203" y="35"/>
                </a:lnTo>
                <a:lnTo>
                  <a:pt x="229" y="23"/>
                </a:lnTo>
                <a:lnTo>
                  <a:pt x="255" y="15"/>
                </a:lnTo>
                <a:lnTo>
                  <a:pt x="282" y="7"/>
                </a:lnTo>
                <a:lnTo>
                  <a:pt x="310" y="3"/>
                </a:lnTo>
                <a:lnTo>
                  <a:pt x="337" y="0"/>
                </a:lnTo>
                <a:lnTo>
                  <a:pt x="366" y="0"/>
                </a:lnTo>
                <a:lnTo>
                  <a:pt x="393" y="1"/>
                </a:lnTo>
                <a:lnTo>
                  <a:pt x="420" y="4"/>
                </a:lnTo>
                <a:lnTo>
                  <a:pt x="448" y="10"/>
                </a:lnTo>
                <a:lnTo>
                  <a:pt x="475" y="18"/>
                </a:lnTo>
                <a:lnTo>
                  <a:pt x="500" y="29"/>
                </a:lnTo>
                <a:lnTo>
                  <a:pt x="526" y="40"/>
                </a:lnTo>
                <a:lnTo>
                  <a:pt x="550" y="54"/>
                </a:lnTo>
                <a:lnTo>
                  <a:pt x="573" y="70"/>
                </a:lnTo>
                <a:lnTo>
                  <a:pt x="595" y="87"/>
                </a:lnTo>
                <a:lnTo>
                  <a:pt x="615" y="106"/>
                </a:lnTo>
                <a:lnTo>
                  <a:pt x="634" y="126"/>
                </a:lnTo>
                <a:lnTo>
                  <a:pt x="651" y="148"/>
                </a:lnTo>
                <a:lnTo>
                  <a:pt x="666" y="171"/>
                </a:lnTo>
                <a:lnTo>
                  <a:pt x="679" y="195"/>
                </a:lnTo>
                <a:lnTo>
                  <a:pt x="691" y="221"/>
                </a:lnTo>
                <a:lnTo>
                  <a:pt x="700" y="246"/>
                </a:lnTo>
                <a:lnTo>
                  <a:pt x="708" y="273"/>
                </a:lnTo>
                <a:lnTo>
                  <a:pt x="713" y="300"/>
                </a:lnTo>
                <a:lnTo>
                  <a:pt x="716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3" name="Freeform 1063"/>
          <p:cNvSpPr>
            <a:spLocks/>
          </p:cNvSpPr>
          <p:nvPr/>
        </p:nvSpPr>
        <p:spPr bwMode="auto">
          <a:xfrm>
            <a:off x="5365750" y="2331955"/>
            <a:ext cx="438150" cy="455613"/>
          </a:xfrm>
          <a:custGeom>
            <a:avLst/>
            <a:gdLst/>
            <a:ahLst/>
            <a:cxnLst>
              <a:cxn ang="0">
                <a:pos x="717" y="383"/>
              </a:cxn>
              <a:cxn ang="0">
                <a:pos x="709" y="437"/>
              </a:cxn>
              <a:cxn ang="0">
                <a:pos x="693" y="490"/>
              </a:cxn>
              <a:cxn ang="0">
                <a:pos x="667" y="540"/>
              </a:cxn>
              <a:cxn ang="0">
                <a:pos x="635" y="585"/>
              </a:cxn>
              <a:cxn ang="0">
                <a:pos x="596" y="624"/>
              </a:cxn>
              <a:cxn ang="0">
                <a:pos x="551" y="657"/>
              </a:cxn>
              <a:cxn ang="0">
                <a:pos x="502" y="683"/>
              </a:cxn>
              <a:cxn ang="0">
                <a:pos x="450" y="702"/>
              </a:cxn>
              <a:cxn ang="0">
                <a:pos x="394" y="711"/>
              </a:cxn>
              <a:cxn ang="0">
                <a:pos x="338" y="712"/>
              </a:cxn>
              <a:cxn ang="0">
                <a:pos x="284" y="705"/>
              </a:cxn>
              <a:cxn ang="0">
                <a:pos x="230" y="689"/>
              </a:cxn>
              <a:cxn ang="0">
                <a:pos x="180" y="664"/>
              </a:cxn>
              <a:cxn ang="0">
                <a:pos x="134" y="634"/>
              </a:cxn>
              <a:cxn ang="0">
                <a:pos x="93" y="595"/>
              </a:cxn>
              <a:cxn ang="0">
                <a:pos x="59" y="552"/>
              </a:cxn>
              <a:cxn ang="0">
                <a:pos x="32" y="504"/>
              </a:cxn>
              <a:cxn ang="0">
                <a:pos x="13" y="452"/>
              </a:cxn>
              <a:cxn ang="0">
                <a:pos x="2" y="398"/>
              </a:cxn>
              <a:cxn ang="0">
                <a:pos x="0" y="343"/>
              </a:cxn>
              <a:cxn ang="0">
                <a:pos x="7" y="288"/>
              </a:cxn>
              <a:cxn ang="0">
                <a:pos x="22" y="234"/>
              </a:cxn>
              <a:cxn ang="0">
                <a:pos x="44" y="184"/>
              </a:cxn>
              <a:cxn ang="0">
                <a:pos x="75" y="138"/>
              </a:cxn>
              <a:cxn ang="0">
                <a:pos x="113" y="96"/>
              </a:cxn>
              <a:cxn ang="0">
                <a:pos x="155" y="62"/>
              </a:cxn>
              <a:cxn ang="0">
                <a:pos x="204" y="35"/>
              </a:cxn>
              <a:cxn ang="0">
                <a:pos x="256" y="15"/>
              </a:cxn>
              <a:cxn ang="0">
                <a:pos x="311" y="3"/>
              </a:cxn>
              <a:cxn ang="0">
                <a:pos x="366" y="0"/>
              </a:cxn>
              <a:cxn ang="0">
                <a:pos x="421" y="4"/>
              </a:cxn>
              <a:cxn ang="0">
                <a:pos x="475" y="18"/>
              </a:cxn>
              <a:cxn ang="0">
                <a:pos x="527" y="40"/>
              </a:cxn>
              <a:cxn ang="0">
                <a:pos x="574" y="70"/>
              </a:cxn>
              <a:cxn ang="0">
                <a:pos x="616" y="106"/>
              </a:cxn>
              <a:cxn ang="0">
                <a:pos x="652" y="148"/>
              </a:cxn>
              <a:cxn ang="0">
                <a:pos x="680" y="195"/>
              </a:cxn>
              <a:cxn ang="0">
                <a:pos x="701" y="246"/>
              </a:cxn>
              <a:cxn ang="0">
                <a:pos x="714" y="300"/>
              </a:cxn>
              <a:cxn ang="0">
                <a:pos x="718" y="355"/>
              </a:cxn>
            </a:cxnLst>
            <a:rect l="0" t="0" r="r" b="b"/>
            <a:pathLst>
              <a:path w="718" h="712">
                <a:moveTo>
                  <a:pt x="718" y="355"/>
                </a:moveTo>
                <a:lnTo>
                  <a:pt x="717" y="383"/>
                </a:lnTo>
                <a:lnTo>
                  <a:pt x="714" y="411"/>
                </a:lnTo>
                <a:lnTo>
                  <a:pt x="709" y="437"/>
                </a:lnTo>
                <a:lnTo>
                  <a:pt x="701" y="465"/>
                </a:lnTo>
                <a:lnTo>
                  <a:pt x="693" y="490"/>
                </a:lnTo>
                <a:lnTo>
                  <a:pt x="681" y="516"/>
                </a:lnTo>
                <a:lnTo>
                  <a:pt x="667" y="540"/>
                </a:lnTo>
                <a:lnTo>
                  <a:pt x="652" y="562"/>
                </a:lnTo>
                <a:lnTo>
                  <a:pt x="635" y="585"/>
                </a:lnTo>
                <a:lnTo>
                  <a:pt x="617" y="605"/>
                </a:lnTo>
                <a:lnTo>
                  <a:pt x="596" y="624"/>
                </a:lnTo>
                <a:lnTo>
                  <a:pt x="574" y="642"/>
                </a:lnTo>
                <a:lnTo>
                  <a:pt x="551" y="657"/>
                </a:lnTo>
                <a:lnTo>
                  <a:pt x="527" y="671"/>
                </a:lnTo>
                <a:lnTo>
                  <a:pt x="502" y="683"/>
                </a:lnTo>
                <a:lnTo>
                  <a:pt x="476" y="693"/>
                </a:lnTo>
                <a:lnTo>
                  <a:pt x="450" y="702"/>
                </a:lnTo>
                <a:lnTo>
                  <a:pt x="422" y="707"/>
                </a:lnTo>
                <a:lnTo>
                  <a:pt x="394" y="711"/>
                </a:lnTo>
                <a:lnTo>
                  <a:pt x="366" y="712"/>
                </a:lnTo>
                <a:lnTo>
                  <a:pt x="338" y="712"/>
                </a:lnTo>
                <a:lnTo>
                  <a:pt x="311" y="709"/>
                </a:lnTo>
                <a:lnTo>
                  <a:pt x="284" y="705"/>
                </a:lnTo>
                <a:lnTo>
                  <a:pt x="256" y="697"/>
                </a:lnTo>
                <a:lnTo>
                  <a:pt x="230" y="689"/>
                </a:lnTo>
                <a:lnTo>
                  <a:pt x="205" y="678"/>
                </a:lnTo>
                <a:lnTo>
                  <a:pt x="180" y="664"/>
                </a:lnTo>
                <a:lnTo>
                  <a:pt x="157" y="651"/>
                </a:lnTo>
                <a:lnTo>
                  <a:pt x="134" y="634"/>
                </a:lnTo>
                <a:lnTo>
                  <a:pt x="113" y="616"/>
                </a:lnTo>
                <a:lnTo>
                  <a:pt x="93" y="595"/>
                </a:lnTo>
                <a:lnTo>
                  <a:pt x="75" y="574"/>
                </a:lnTo>
                <a:lnTo>
                  <a:pt x="59" y="552"/>
                </a:lnTo>
                <a:lnTo>
                  <a:pt x="44" y="528"/>
                </a:lnTo>
                <a:lnTo>
                  <a:pt x="32" y="504"/>
                </a:lnTo>
                <a:lnTo>
                  <a:pt x="22" y="479"/>
                </a:lnTo>
                <a:lnTo>
                  <a:pt x="13" y="452"/>
                </a:lnTo>
                <a:lnTo>
                  <a:pt x="7" y="426"/>
                </a:lnTo>
                <a:lnTo>
                  <a:pt x="2" y="398"/>
                </a:lnTo>
                <a:lnTo>
                  <a:pt x="0" y="370"/>
                </a:lnTo>
                <a:lnTo>
                  <a:pt x="0" y="343"/>
                </a:lnTo>
                <a:lnTo>
                  <a:pt x="2" y="315"/>
                </a:lnTo>
                <a:lnTo>
                  <a:pt x="7" y="288"/>
                </a:lnTo>
                <a:lnTo>
                  <a:pt x="13" y="261"/>
                </a:lnTo>
                <a:lnTo>
                  <a:pt x="22" y="234"/>
                </a:lnTo>
                <a:lnTo>
                  <a:pt x="31" y="209"/>
                </a:lnTo>
                <a:lnTo>
                  <a:pt x="44" y="184"/>
                </a:lnTo>
                <a:lnTo>
                  <a:pt x="59" y="160"/>
                </a:lnTo>
                <a:lnTo>
                  <a:pt x="75" y="138"/>
                </a:lnTo>
                <a:lnTo>
                  <a:pt x="92" y="117"/>
                </a:lnTo>
                <a:lnTo>
                  <a:pt x="113" y="96"/>
                </a:lnTo>
                <a:lnTo>
                  <a:pt x="133" y="78"/>
                </a:lnTo>
                <a:lnTo>
                  <a:pt x="155" y="62"/>
                </a:lnTo>
                <a:lnTo>
                  <a:pt x="179" y="48"/>
                </a:lnTo>
                <a:lnTo>
                  <a:pt x="204" y="35"/>
                </a:lnTo>
                <a:lnTo>
                  <a:pt x="229" y="23"/>
                </a:lnTo>
                <a:lnTo>
                  <a:pt x="256" y="15"/>
                </a:lnTo>
                <a:lnTo>
                  <a:pt x="283" y="7"/>
                </a:lnTo>
                <a:lnTo>
                  <a:pt x="311" y="3"/>
                </a:lnTo>
                <a:lnTo>
                  <a:pt x="337" y="0"/>
                </a:lnTo>
                <a:lnTo>
                  <a:pt x="366" y="0"/>
                </a:lnTo>
                <a:lnTo>
                  <a:pt x="394" y="1"/>
                </a:lnTo>
                <a:lnTo>
                  <a:pt x="421" y="4"/>
                </a:lnTo>
                <a:lnTo>
                  <a:pt x="449" y="10"/>
                </a:lnTo>
                <a:lnTo>
                  <a:pt x="475" y="18"/>
                </a:lnTo>
                <a:lnTo>
                  <a:pt x="501" y="29"/>
                </a:lnTo>
                <a:lnTo>
                  <a:pt x="527" y="40"/>
                </a:lnTo>
                <a:lnTo>
                  <a:pt x="550" y="54"/>
                </a:lnTo>
                <a:lnTo>
                  <a:pt x="574" y="70"/>
                </a:lnTo>
                <a:lnTo>
                  <a:pt x="595" y="87"/>
                </a:lnTo>
                <a:lnTo>
                  <a:pt x="616" y="106"/>
                </a:lnTo>
                <a:lnTo>
                  <a:pt x="635" y="126"/>
                </a:lnTo>
                <a:lnTo>
                  <a:pt x="652" y="148"/>
                </a:lnTo>
                <a:lnTo>
                  <a:pt x="667" y="171"/>
                </a:lnTo>
                <a:lnTo>
                  <a:pt x="680" y="195"/>
                </a:lnTo>
                <a:lnTo>
                  <a:pt x="692" y="221"/>
                </a:lnTo>
                <a:lnTo>
                  <a:pt x="701" y="246"/>
                </a:lnTo>
                <a:lnTo>
                  <a:pt x="709" y="273"/>
                </a:lnTo>
                <a:lnTo>
                  <a:pt x="714" y="300"/>
                </a:lnTo>
                <a:lnTo>
                  <a:pt x="717" y="328"/>
                </a:lnTo>
                <a:lnTo>
                  <a:pt x="718" y="355"/>
                </a:lnTo>
                <a:lnTo>
                  <a:pt x="718" y="355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2" name="Straight Connector 21"/>
          <p:cNvCxnSpPr>
            <a:stCxn id="840734" idx="1"/>
            <a:endCxn id="840771" idx="0"/>
          </p:cNvCxnSpPr>
          <p:nvPr/>
        </p:nvCxnSpPr>
        <p:spPr bwMode="auto">
          <a:xfrm flipV="1">
            <a:off x="3735388" y="2786063"/>
            <a:ext cx="3562350" cy="3175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6" name="Rectangle 175"/>
          <p:cNvSpPr/>
          <p:nvPr/>
        </p:nvSpPr>
        <p:spPr bwMode="auto">
          <a:xfrm>
            <a:off x="4325232" y="2231702"/>
            <a:ext cx="2366787" cy="679773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840710" name="Rectangle 1030"/>
          <p:cNvSpPr>
            <a:spLocks noChangeArrowheads="1"/>
          </p:cNvSpPr>
          <p:nvPr/>
        </p:nvSpPr>
        <p:spPr bwMode="auto">
          <a:xfrm>
            <a:off x="318830" y="1752600"/>
            <a:ext cx="4127758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0709" name="Rectangle 1029"/>
          <p:cNvSpPr>
            <a:spLocks noChangeArrowheads="1"/>
          </p:cNvSpPr>
          <p:nvPr/>
        </p:nvSpPr>
        <p:spPr bwMode="auto">
          <a:xfrm>
            <a:off x="6567488" y="1752600"/>
            <a:ext cx="3400682" cy="2574925"/>
          </a:xfrm>
          <a:prstGeom prst="rect">
            <a:avLst/>
          </a:prstGeom>
          <a:noFill/>
          <a:ln w="9525">
            <a:solidFill>
              <a:srgbClr val="969696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20" name="Straight Connector 19"/>
          <p:cNvCxnSpPr>
            <a:stCxn id="840772" idx="0"/>
          </p:cNvCxnSpPr>
          <p:nvPr/>
        </p:nvCxnSpPr>
        <p:spPr bwMode="auto">
          <a:xfrm flipH="1" flipV="1">
            <a:off x="3724276" y="3709988"/>
            <a:ext cx="3573462" cy="1587"/>
          </a:xfrm>
          <a:prstGeom prst="line">
            <a:avLst/>
          </a:prstGeom>
          <a:solidFill>
            <a:schemeClr val="accent1"/>
          </a:solidFill>
          <a:ln w="254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3728332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6692019" y="2751138"/>
            <a:ext cx="612775" cy="1014734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noFill/>
              </a:ln>
            </a:endParaRPr>
          </a:p>
        </p:txBody>
      </p:sp>
      <p:grpSp>
        <p:nvGrpSpPr>
          <p:cNvPr id="139" name="Group 138"/>
          <p:cNvGrpSpPr/>
          <p:nvPr/>
        </p:nvGrpSpPr>
        <p:grpSpPr>
          <a:xfrm>
            <a:off x="3378897" y="2398233"/>
            <a:ext cx="4301996" cy="1675416"/>
            <a:chOff x="3378897" y="2398233"/>
            <a:chExt cx="4301996" cy="1675416"/>
          </a:xfrm>
        </p:grpSpPr>
        <p:sp>
          <p:nvSpPr>
            <p:cNvPr id="140" name="Freeform 1043"/>
            <p:cNvSpPr>
              <a:spLocks/>
            </p:cNvSpPr>
            <p:nvPr/>
          </p:nvSpPr>
          <p:spPr bwMode="auto">
            <a:xfrm>
              <a:off x="3833813" y="3013075"/>
              <a:ext cx="114300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2" y="51"/>
                </a:cxn>
                <a:cxn ang="0">
                  <a:pos x="5" y="76"/>
                </a:cxn>
                <a:cxn ang="0">
                  <a:pos x="9" y="101"/>
                </a:cxn>
                <a:cxn ang="0">
                  <a:pos x="15" y="125"/>
                </a:cxn>
                <a:cxn ang="0">
                  <a:pos x="21" y="148"/>
                </a:cxn>
                <a:cxn ang="0">
                  <a:pos x="30" y="170"/>
                </a:cxn>
                <a:cxn ang="0">
                  <a:pos x="38" y="191"/>
                </a:cxn>
                <a:cxn ang="0">
                  <a:pos x="48" y="211"/>
                </a:cxn>
                <a:cxn ang="0">
                  <a:pos x="59" y="229"/>
                </a:cxn>
                <a:cxn ang="0">
                  <a:pos x="70" y="245"/>
                </a:cxn>
                <a:cxn ang="0">
                  <a:pos x="82" y="260"/>
                </a:cxn>
                <a:cxn ang="0">
                  <a:pos x="95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7" y="301"/>
                </a:cxn>
                <a:cxn ang="0">
                  <a:pos x="152" y="307"/>
                </a:cxn>
                <a:cxn ang="0">
                  <a:pos x="167" y="310"/>
                </a:cxn>
                <a:cxn ang="0">
                  <a:pos x="182" y="310"/>
                </a:cxn>
              </a:cxnLst>
              <a:rect l="0" t="0" r="r" b="b"/>
              <a:pathLst>
                <a:path w="182" h="310">
                  <a:moveTo>
                    <a:pt x="0" y="0"/>
                  </a:moveTo>
                  <a:lnTo>
                    <a:pt x="0" y="25"/>
                  </a:lnTo>
                  <a:lnTo>
                    <a:pt x="2" y="51"/>
                  </a:lnTo>
                  <a:lnTo>
                    <a:pt x="5" y="76"/>
                  </a:lnTo>
                  <a:lnTo>
                    <a:pt x="9" y="101"/>
                  </a:lnTo>
                  <a:lnTo>
                    <a:pt x="15" y="125"/>
                  </a:lnTo>
                  <a:lnTo>
                    <a:pt x="21" y="148"/>
                  </a:lnTo>
                  <a:lnTo>
                    <a:pt x="30" y="170"/>
                  </a:lnTo>
                  <a:lnTo>
                    <a:pt x="38" y="191"/>
                  </a:lnTo>
                  <a:lnTo>
                    <a:pt x="48" y="211"/>
                  </a:lnTo>
                  <a:lnTo>
                    <a:pt x="59" y="229"/>
                  </a:lnTo>
                  <a:lnTo>
                    <a:pt x="70" y="245"/>
                  </a:lnTo>
                  <a:lnTo>
                    <a:pt x="82" y="260"/>
                  </a:lnTo>
                  <a:lnTo>
                    <a:pt x="95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7" y="301"/>
                  </a:lnTo>
                  <a:lnTo>
                    <a:pt x="152" y="307"/>
                  </a:lnTo>
                  <a:lnTo>
                    <a:pt x="167" y="310"/>
                  </a:lnTo>
                  <a:lnTo>
                    <a:pt x="182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044"/>
            <p:cNvSpPr>
              <a:spLocks/>
            </p:cNvSpPr>
            <p:nvPr/>
          </p:nvSpPr>
          <p:spPr bwMode="auto">
            <a:xfrm>
              <a:off x="3722688" y="2789238"/>
              <a:ext cx="111125" cy="228600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1" y="44"/>
                </a:cxn>
                <a:cxn ang="0">
                  <a:pos x="70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1" y="44"/>
                  </a:lnTo>
                  <a:lnTo>
                    <a:pt x="70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Line 1045"/>
            <p:cNvSpPr>
              <a:spLocks noChangeShapeType="1"/>
            </p:cNvSpPr>
            <p:nvPr/>
          </p:nvSpPr>
          <p:spPr bwMode="auto">
            <a:xfrm>
              <a:off x="393700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Freeform 1046"/>
            <p:cNvSpPr>
              <a:spLocks/>
            </p:cNvSpPr>
            <p:nvPr/>
          </p:nvSpPr>
          <p:spPr bwMode="auto">
            <a:xfrm>
              <a:off x="4110038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3" y="26"/>
                </a:cxn>
                <a:cxn ang="0">
                  <a:pos x="181" y="52"/>
                </a:cxn>
                <a:cxn ang="0">
                  <a:pos x="178" y="77"/>
                </a:cxn>
                <a:cxn ang="0">
                  <a:pos x="174" y="103"/>
                </a:cxn>
                <a:cxn ang="0">
                  <a:pos x="168" y="127"/>
                </a:cxn>
                <a:cxn ang="0">
                  <a:pos x="162" y="150"/>
                </a:cxn>
                <a:cxn ang="0">
                  <a:pos x="154" y="173"/>
                </a:cxn>
                <a:cxn ang="0">
                  <a:pos x="145" y="194"/>
                </a:cxn>
                <a:cxn ang="0">
                  <a:pos x="135" y="214"/>
                </a:cxn>
                <a:cxn ang="0">
                  <a:pos x="124" y="233"/>
                </a:cxn>
                <a:cxn ang="0">
                  <a:pos x="113" y="250"/>
                </a:cxn>
                <a:cxn ang="0">
                  <a:pos x="101" y="265"/>
                </a:cxn>
                <a:cxn ang="0">
                  <a:pos x="88" y="278"/>
                </a:cxn>
                <a:cxn ang="0">
                  <a:pos x="74" y="289"/>
                </a:cxn>
                <a:cxn ang="0">
                  <a:pos x="60" y="299"/>
                </a:cxn>
                <a:cxn ang="0">
                  <a:pos x="45" y="306"/>
                </a:cxn>
                <a:cxn ang="0">
                  <a:pos x="30" y="312"/>
                </a:cxn>
                <a:cxn ang="0">
                  <a:pos x="15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3" y="26"/>
                  </a:lnTo>
                  <a:lnTo>
                    <a:pt x="181" y="52"/>
                  </a:lnTo>
                  <a:lnTo>
                    <a:pt x="178" y="77"/>
                  </a:lnTo>
                  <a:lnTo>
                    <a:pt x="174" y="103"/>
                  </a:lnTo>
                  <a:lnTo>
                    <a:pt x="168" y="127"/>
                  </a:lnTo>
                  <a:lnTo>
                    <a:pt x="162" y="150"/>
                  </a:lnTo>
                  <a:lnTo>
                    <a:pt x="154" y="173"/>
                  </a:lnTo>
                  <a:lnTo>
                    <a:pt x="145" y="194"/>
                  </a:lnTo>
                  <a:lnTo>
                    <a:pt x="135" y="214"/>
                  </a:lnTo>
                  <a:lnTo>
                    <a:pt x="124" y="233"/>
                  </a:lnTo>
                  <a:lnTo>
                    <a:pt x="113" y="250"/>
                  </a:lnTo>
                  <a:lnTo>
                    <a:pt x="101" y="265"/>
                  </a:lnTo>
                  <a:lnTo>
                    <a:pt x="88" y="278"/>
                  </a:lnTo>
                  <a:lnTo>
                    <a:pt x="74" y="289"/>
                  </a:lnTo>
                  <a:lnTo>
                    <a:pt x="60" y="299"/>
                  </a:lnTo>
                  <a:lnTo>
                    <a:pt x="45" y="306"/>
                  </a:lnTo>
                  <a:lnTo>
                    <a:pt x="30" y="312"/>
                  </a:lnTo>
                  <a:lnTo>
                    <a:pt x="15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4" name="Freeform 1047"/>
            <p:cNvSpPr>
              <a:spLocks/>
            </p:cNvSpPr>
            <p:nvPr/>
          </p:nvSpPr>
          <p:spPr bwMode="auto">
            <a:xfrm>
              <a:off x="4219575" y="2786063"/>
              <a:ext cx="115888" cy="233363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4" y="237"/>
                </a:cxn>
                <a:cxn ang="0">
                  <a:pos x="16" y="177"/>
                </a:cxn>
                <a:cxn ang="0">
                  <a:pos x="34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89" y="0"/>
                </a:cxn>
              </a:cxnLst>
              <a:rect l="0" t="0" r="r" b="b"/>
              <a:pathLst>
                <a:path w="189" h="300">
                  <a:moveTo>
                    <a:pt x="0" y="300"/>
                  </a:moveTo>
                  <a:lnTo>
                    <a:pt x="4" y="237"/>
                  </a:lnTo>
                  <a:lnTo>
                    <a:pt x="16" y="177"/>
                  </a:lnTo>
                  <a:lnTo>
                    <a:pt x="34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89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5" name="Line 1048"/>
            <p:cNvSpPr>
              <a:spLocks noChangeShapeType="1"/>
            </p:cNvSpPr>
            <p:nvPr/>
          </p:nvSpPr>
          <p:spPr bwMode="auto">
            <a:xfrm flipH="1">
              <a:off x="3937000" y="3249613"/>
              <a:ext cx="180975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1049"/>
            <p:cNvSpPr>
              <a:spLocks/>
            </p:cNvSpPr>
            <p:nvPr/>
          </p:nvSpPr>
          <p:spPr bwMode="auto">
            <a:xfrm>
              <a:off x="3835400" y="3249613"/>
              <a:ext cx="112713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0" y="288"/>
                </a:cxn>
                <a:cxn ang="0">
                  <a:pos x="2" y="262"/>
                </a:cxn>
                <a:cxn ang="0">
                  <a:pos x="5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1" y="164"/>
                </a:cxn>
                <a:cxn ang="0">
                  <a:pos x="29" y="142"/>
                </a:cxn>
                <a:cxn ang="0">
                  <a:pos x="37" y="121"/>
                </a:cxn>
                <a:cxn ang="0">
                  <a:pos x="47" y="102"/>
                </a:cxn>
                <a:cxn ang="0">
                  <a:pos x="58" y="84"/>
                </a:cxn>
                <a:cxn ang="0">
                  <a:pos x="69" y="67"/>
                </a:cxn>
                <a:cxn ang="0">
                  <a:pos x="81" y="52"/>
                </a:cxn>
                <a:cxn ang="0">
                  <a:pos x="94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6" y="11"/>
                </a:cxn>
                <a:cxn ang="0">
                  <a:pos x="151" y="5"/>
                </a:cxn>
                <a:cxn ang="0">
                  <a:pos x="165" y="1"/>
                </a:cxn>
                <a:cxn ang="0">
                  <a:pos x="180" y="0"/>
                </a:cxn>
              </a:cxnLst>
              <a:rect l="0" t="0" r="r" b="b"/>
              <a:pathLst>
                <a:path w="180" h="313">
                  <a:moveTo>
                    <a:pt x="0" y="313"/>
                  </a:moveTo>
                  <a:lnTo>
                    <a:pt x="0" y="288"/>
                  </a:lnTo>
                  <a:lnTo>
                    <a:pt x="2" y="262"/>
                  </a:lnTo>
                  <a:lnTo>
                    <a:pt x="5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1" y="164"/>
                  </a:lnTo>
                  <a:lnTo>
                    <a:pt x="29" y="142"/>
                  </a:lnTo>
                  <a:lnTo>
                    <a:pt x="37" y="121"/>
                  </a:lnTo>
                  <a:lnTo>
                    <a:pt x="47" y="102"/>
                  </a:lnTo>
                  <a:lnTo>
                    <a:pt x="58" y="84"/>
                  </a:lnTo>
                  <a:lnTo>
                    <a:pt x="69" y="67"/>
                  </a:lnTo>
                  <a:lnTo>
                    <a:pt x="81" y="52"/>
                  </a:lnTo>
                  <a:lnTo>
                    <a:pt x="94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6" y="11"/>
                  </a:lnTo>
                  <a:lnTo>
                    <a:pt x="151" y="5"/>
                  </a:lnTo>
                  <a:lnTo>
                    <a:pt x="165" y="1"/>
                  </a:lnTo>
                  <a:lnTo>
                    <a:pt x="18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1050"/>
            <p:cNvSpPr>
              <a:spLocks/>
            </p:cNvSpPr>
            <p:nvPr/>
          </p:nvSpPr>
          <p:spPr bwMode="auto">
            <a:xfrm>
              <a:off x="3722688" y="3468688"/>
              <a:ext cx="112713" cy="244475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1"/>
                </a:cxn>
                <a:cxn ang="0">
                  <a:pos x="170" y="120"/>
                </a:cxn>
                <a:cxn ang="0">
                  <a:pos x="153" y="171"/>
                </a:cxn>
                <a:cxn ang="0">
                  <a:pos x="129" y="215"/>
                </a:cxn>
                <a:cxn ang="0">
                  <a:pos x="102" y="250"/>
                </a:cxn>
                <a:cxn ang="0">
                  <a:pos x="70" y="277"/>
                </a:cxn>
                <a:cxn ang="0">
                  <a:pos x="36" y="292"/>
                </a:cxn>
                <a:cxn ang="0">
                  <a:pos x="0" y="296"/>
                </a:cxn>
              </a:cxnLst>
              <a:rect l="0" t="0" r="r" b="b"/>
              <a:pathLst>
                <a:path w="187" h="296">
                  <a:moveTo>
                    <a:pt x="187" y="0"/>
                  </a:moveTo>
                  <a:lnTo>
                    <a:pt x="182" y="61"/>
                  </a:lnTo>
                  <a:lnTo>
                    <a:pt x="170" y="120"/>
                  </a:lnTo>
                  <a:lnTo>
                    <a:pt x="153" y="171"/>
                  </a:lnTo>
                  <a:lnTo>
                    <a:pt x="129" y="215"/>
                  </a:lnTo>
                  <a:lnTo>
                    <a:pt x="102" y="250"/>
                  </a:lnTo>
                  <a:lnTo>
                    <a:pt x="70" y="277"/>
                  </a:lnTo>
                  <a:lnTo>
                    <a:pt x="36" y="292"/>
                  </a:lnTo>
                  <a:lnTo>
                    <a:pt x="0" y="29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Line 1051"/>
            <p:cNvSpPr>
              <a:spLocks noChangeShapeType="1"/>
            </p:cNvSpPr>
            <p:nvPr/>
          </p:nvSpPr>
          <p:spPr bwMode="auto">
            <a:xfrm>
              <a:off x="393858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1052"/>
            <p:cNvSpPr>
              <a:spLocks/>
            </p:cNvSpPr>
            <p:nvPr/>
          </p:nvSpPr>
          <p:spPr bwMode="auto">
            <a:xfrm>
              <a:off x="4111625" y="3249613"/>
              <a:ext cx="111125" cy="230188"/>
            </a:xfrm>
            <a:custGeom>
              <a:avLst/>
              <a:gdLst/>
              <a:ahLst/>
              <a:cxnLst>
                <a:cxn ang="0">
                  <a:pos x="184" y="317"/>
                </a:cxn>
                <a:cxn ang="0">
                  <a:pos x="183" y="291"/>
                </a:cxn>
                <a:cxn ang="0">
                  <a:pos x="181" y="265"/>
                </a:cxn>
                <a:cxn ang="0">
                  <a:pos x="178" y="240"/>
                </a:cxn>
                <a:cxn ang="0">
                  <a:pos x="174" y="214"/>
                </a:cxn>
                <a:cxn ang="0">
                  <a:pos x="168" y="190"/>
                </a:cxn>
                <a:cxn ang="0">
                  <a:pos x="162" y="167"/>
                </a:cxn>
                <a:cxn ang="0">
                  <a:pos x="154" y="144"/>
                </a:cxn>
                <a:cxn ang="0">
                  <a:pos x="146" y="123"/>
                </a:cxn>
                <a:cxn ang="0">
                  <a:pos x="135" y="103"/>
                </a:cxn>
                <a:cxn ang="0">
                  <a:pos x="124" y="84"/>
                </a:cxn>
                <a:cxn ang="0">
                  <a:pos x="114" y="67"/>
                </a:cxn>
                <a:cxn ang="0">
                  <a:pos x="101" y="52"/>
                </a:cxn>
                <a:cxn ang="0">
                  <a:pos x="88" y="38"/>
                </a:cxn>
                <a:cxn ang="0">
                  <a:pos x="74" y="26"/>
                </a:cxn>
                <a:cxn ang="0">
                  <a:pos x="60" y="18"/>
                </a:cxn>
                <a:cxn ang="0">
                  <a:pos x="45" y="11"/>
                </a:cxn>
                <a:cxn ang="0">
                  <a:pos x="31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4" h="317">
                  <a:moveTo>
                    <a:pt x="184" y="317"/>
                  </a:moveTo>
                  <a:lnTo>
                    <a:pt x="183" y="291"/>
                  </a:lnTo>
                  <a:lnTo>
                    <a:pt x="181" y="265"/>
                  </a:lnTo>
                  <a:lnTo>
                    <a:pt x="178" y="240"/>
                  </a:lnTo>
                  <a:lnTo>
                    <a:pt x="174" y="214"/>
                  </a:lnTo>
                  <a:lnTo>
                    <a:pt x="168" y="190"/>
                  </a:lnTo>
                  <a:lnTo>
                    <a:pt x="162" y="167"/>
                  </a:lnTo>
                  <a:lnTo>
                    <a:pt x="154" y="144"/>
                  </a:lnTo>
                  <a:lnTo>
                    <a:pt x="146" y="123"/>
                  </a:lnTo>
                  <a:lnTo>
                    <a:pt x="135" y="103"/>
                  </a:lnTo>
                  <a:lnTo>
                    <a:pt x="124" y="84"/>
                  </a:lnTo>
                  <a:lnTo>
                    <a:pt x="114" y="67"/>
                  </a:lnTo>
                  <a:lnTo>
                    <a:pt x="101" y="52"/>
                  </a:lnTo>
                  <a:lnTo>
                    <a:pt x="88" y="38"/>
                  </a:lnTo>
                  <a:lnTo>
                    <a:pt x="74" y="26"/>
                  </a:lnTo>
                  <a:lnTo>
                    <a:pt x="60" y="18"/>
                  </a:lnTo>
                  <a:lnTo>
                    <a:pt x="45" y="11"/>
                  </a:lnTo>
                  <a:lnTo>
                    <a:pt x="31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1053"/>
            <p:cNvSpPr>
              <a:spLocks/>
            </p:cNvSpPr>
            <p:nvPr/>
          </p:nvSpPr>
          <p:spPr bwMode="auto">
            <a:xfrm>
              <a:off x="4221163" y="3478213"/>
              <a:ext cx="119063" cy="2317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2"/>
                </a:cxn>
                <a:cxn ang="0">
                  <a:pos x="16" y="122"/>
                </a:cxn>
                <a:cxn ang="0">
                  <a:pos x="34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7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4" y="62"/>
                  </a:lnTo>
                  <a:lnTo>
                    <a:pt x="16" y="122"/>
                  </a:lnTo>
                  <a:lnTo>
                    <a:pt x="34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7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67"/>
            <p:cNvSpPr>
              <a:spLocks/>
            </p:cNvSpPr>
            <p:nvPr/>
          </p:nvSpPr>
          <p:spPr bwMode="auto">
            <a:xfrm>
              <a:off x="6799263" y="3017838"/>
              <a:ext cx="111125" cy="2301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25"/>
                </a:cxn>
                <a:cxn ang="0">
                  <a:pos x="3" y="51"/>
                </a:cxn>
                <a:cxn ang="0">
                  <a:pos x="6" y="76"/>
                </a:cxn>
                <a:cxn ang="0">
                  <a:pos x="11" y="101"/>
                </a:cxn>
                <a:cxn ang="0">
                  <a:pos x="16" y="125"/>
                </a:cxn>
                <a:cxn ang="0">
                  <a:pos x="22" y="148"/>
                </a:cxn>
                <a:cxn ang="0">
                  <a:pos x="30" y="170"/>
                </a:cxn>
                <a:cxn ang="0">
                  <a:pos x="40" y="191"/>
                </a:cxn>
                <a:cxn ang="0">
                  <a:pos x="49" y="211"/>
                </a:cxn>
                <a:cxn ang="0">
                  <a:pos x="60" y="229"/>
                </a:cxn>
                <a:cxn ang="0">
                  <a:pos x="71" y="245"/>
                </a:cxn>
                <a:cxn ang="0">
                  <a:pos x="83" y="260"/>
                </a:cxn>
                <a:cxn ang="0">
                  <a:pos x="96" y="274"/>
                </a:cxn>
                <a:cxn ang="0">
                  <a:pos x="109" y="284"/>
                </a:cxn>
                <a:cxn ang="0">
                  <a:pos x="123" y="294"/>
                </a:cxn>
                <a:cxn ang="0">
                  <a:pos x="138" y="301"/>
                </a:cxn>
                <a:cxn ang="0">
                  <a:pos x="153" y="307"/>
                </a:cxn>
                <a:cxn ang="0">
                  <a:pos x="168" y="310"/>
                </a:cxn>
                <a:cxn ang="0">
                  <a:pos x="183" y="310"/>
                </a:cxn>
              </a:cxnLst>
              <a:rect l="0" t="0" r="r" b="b"/>
              <a:pathLst>
                <a:path w="183" h="310">
                  <a:moveTo>
                    <a:pt x="0" y="0"/>
                  </a:moveTo>
                  <a:lnTo>
                    <a:pt x="1" y="25"/>
                  </a:lnTo>
                  <a:lnTo>
                    <a:pt x="3" y="51"/>
                  </a:lnTo>
                  <a:lnTo>
                    <a:pt x="6" y="76"/>
                  </a:lnTo>
                  <a:lnTo>
                    <a:pt x="11" y="101"/>
                  </a:lnTo>
                  <a:lnTo>
                    <a:pt x="16" y="125"/>
                  </a:lnTo>
                  <a:lnTo>
                    <a:pt x="22" y="148"/>
                  </a:lnTo>
                  <a:lnTo>
                    <a:pt x="30" y="170"/>
                  </a:lnTo>
                  <a:lnTo>
                    <a:pt x="40" y="191"/>
                  </a:lnTo>
                  <a:lnTo>
                    <a:pt x="49" y="211"/>
                  </a:lnTo>
                  <a:lnTo>
                    <a:pt x="60" y="229"/>
                  </a:lnTo>
                  <a:lnTo>
                    <a:pt x="71" y="245"/>
                  </a:lnTo>
                  <a:lnTo>
                    <a:pt x="83" y="260"/>
                  </a:lnTo>
                  <a:lnTo>
                    <a:pt x="96" y="274"/>
                  </a:lnTo>
                  <a:lnTo>
                    <a:pt x="109" y="284"/>
                  </a:lnTo>
                  <a:lnTo>
                    <a:pt x="123" y="294"/>
                  </a:lnTo>
                  <a:lnTo>
                    <a:pt x="138" y="301"/>
                  </a:lnTo>
                  <a:lnTo>
                    <a:pt x="153" y="307"/>
                  </a:lnTo>
                  <a:lnTo>
                    <a:pt x="168" y="310"/>
                  </a:lnTo>
                  <a:lnTo>
                    <a:pt x="183" y="31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1068"/>
            <p:cNvSpPr>
              <a:spLocks/>
            </p:cNvSpPr>
            <p:nvPr/>
          </p:nvSpPr>
          <p:spPr bwMode="auto">
            <a:xfrm>
              <a:off x="6688138" y="2792413"/>
              <a:ext cx="112713" cy="231775"/>
            </a:xfrm>
            <a:custGeom>
              <a:avLst/>
              <a:gdLst/>
              <a:ahLst/>
              <a:cxnLst>
                <a:cxn ang="0">
                  <a:pos x="186" y="296"/>
                </a:cxn>
                <a:cxn ang="0">
                  <a:pos x="181" y="234"/>
                </a:cxn>
                <a:cxn ang="0">
                  <a:pos x="169" y="175"/>
                </a:cxn>
                <a:cxn ang="0">
                  <a:pos x="152" y="124"/>
                </a:cxn>
                <a:cxn ang="0">
                  <a:pos x="128" y="80"/>
                </a:cxn>
                <a:cxn ang="0">
                  <a:pos x="102" y="44"/>
                </a:cxn>
                <a:cxn ang="0">
                  <a:pos x="71" y="18"/>
                </a:cxn>
                <a:cxn ang="0">
                  <a:pos x="36" y="2"/>
                </a:cxn>
                <a:cxn ang="0">
                  <a:pos x="0" y="0"/>
                </a:cxn>
              </a:cxnLst>
              <a:rect l="0" t="0" r="r" b="b"/>
              <a:pathLst>
                <a:path w="186" h="296">
                  <a:moveTo>
                    <a:pt x="186" y="296"/>
                  </a:moveTo>
                  <a:lnTo>
                    <a:pt x="181" y="234"/>
                  </a:lnTo>
                  <a:lnTo>
                    <a:pt x="169" y="175"/>
                  </a:lnTo>
                  <a:lnTo>
                    <a:pt x="152" y="124"/>
                  </a:lnTo>
                  <a:lnTo>
                    <a:pt x="128" y="80"/>
                  </a:lnTo>
                  <a:lnTo>
                    <a:pt x="102" y="44"/>
                  </a:lnTo>
                  <a:lnTo>
                    <a:pt x="71" y="18"/>
                  </a:lnTo>
                  <a:lnTo>
                    <a:pt x="36" y="2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Line 1069"/>
            <p:cNvSpPr>
              <a:spLocks noChangeShapeType="1"/>
            </p:cNvSpPr>
            <p:nvPr/>
          </p:nvSpPr>
          <p:spPr bwMode="auto">
            <a:xfrm>
              <a:off x="6902450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070"/>
            <p:cNvSpPr>
              <a:spLocks/>
            </p:cNvSpPr>
            <p:nvPr/>
          </p:nvSpPr>
          <p:spPr bwMode="auto">
            <a:xfrm>
              <a:off x="7073900" y="3014663"/>
              <a:ext cx="111125" cy="234950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84" y="26"/>
                </a:cxn>
                <a:cxn ang="0">
                  <a:pos x="182" y="52"/>
                </a:cxn>
                <a:cxn ang="0">
                  <a:pos x="179" y="77"/>
                </a:cxn>
                <a:cxn ang="0">
                  <a:pos x="175" y="103"/>
                </a:cxn>
                <a:cxn ang="0">
                  <a:pos x="170" y="127"/>
                </a:cxn>
                <a:cxn ang="0">
                  <a:pos x="163" y="150"/>
                </a:cxn>
                <a:cxn ang="0">
                  <a:pos x="155" y="173"/>
                </a:cxn>
                <a:cxn ang="0">
                  <a:pos x="146" y="194"/>
                </a:cxn>
                <a:cxn ang="0">
                  <a:pos x="136" y="214"/>
                </a:cxn>
                <a:cxn ang="0">
                  <a:pos x="126" y="233"/>
                </a:cxn>
                <a:cxn ang="0">
                  <a:pos x="114" y="250"/>
                </a:cxn>
                <a:cxn ang="0">
                  <a:pos x="102" y="265"/>
                </a:cxn>
                <a:cxn ang="0">
                  <a:pos x="88" y="278"/>
                </a:cxn>
                <a:cxn ang="0">
                  <a:pos x="75" y="289"/>
                </a:cxn>
                <a:cxn ang="0">
                  <a:pos x="60" y="299"/>
                </a:cxn>
                <a:cxn ang="0">
                  <a:pos x="46" y="306"/>
                </a:cxn>
                <a:cxn ang="0">
                  <a:pos x="31" y="312"/>
                </a:cxn>
                <a:cxn ang="0">
                  <a:pos x="16" y="315"/>
                </a:cxn>
                <a:cxn ang="0">
                  <a:pos x="0" y="316"/>
                </a:cxn>
              </a:cxnLst>
              <a:rect l="0" t="0" r="r" b="b"/>
              <a:pathLst>
                <a:path w="184" h="316">
                  <a:moveTo>
                    <a:pt x="184" y="0"/>
                  </a:moveTo>
                  <a:lnTo>
                    <a:pt x="184" y="26"/>
                  </a:lnTo>
                  <a:lnTo>
                    <a:pt x="182" y="52"/>
                  </a:lnTo>
                  <a:lnTo>
                    <a:pt x="179" y="77"/>
                  </a:lnTo>
                  <a:lnTo>
                    <a:pt x="175" y="103"/>
                  </a:lnTo>
                  <a:lnTo>
                    <a:pt x="170" y="127"/>
                  </a:lnTo>
                  <a:lnTo>
                    <a:pt x="163" y="150"/>
                  </a:lnTo>
                  <a:lnTo>
                    <a:pt x="155" y="173"/>
                  </a:lnTo>
                  <a:lnTo>
                    <a:pt x="146" y="194"/>
                  </a:lnTo>
                  <a:lnTo>
                    <a:pt x="136" y="214"/>
                  </a:lnTo>
                  <a:lnTo>
                    <a:pt x="126" y="233"/>
                  </a:lnTo>
                  <a:lnTo>
                    <a:pt x="114" y="250"/>
                  </a:lnTo>
                  <a:lnTo>
                    <a:pt x="102" y="265"/>
                  </a:lnTo>
                  <a:lnTo>
                    <a:pt x="88" y="278"/>
                  </a:lnTo>
                  <a:lnTo>
                    <a:pt x="75" y="289"/>
                  </a:lnTo>
                  <a:lnTo>
                    <a:pt x="60" y="299"/>
                  </a:lnTo>
                  <a:lnTo>
                    <a:pt x="46" y="306"/>
                  </a:lnTo>
                  <a:lnTo>
                    <a:pt x="31" y="312"/>
                  </a:lnTo>
                  <a:lnTo>
                    <a:pt x="16" y="315"/>
                  </a:lnTo>
                  <a:lnTo>
                    <a:pt x="0" y="31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071"/>
            <p:cNvSpPr>
              <a:spLocks/>
            </p:cNvSpPr>
            <p:nvPr/>
          </p:nvSpPr>
          <p:spPr bwMode="auto">
            <a:xfrm>
              <a:off x="7183438" y="2786063"/>
              <a:ext cx="117475" cy="230188"/>
            </a:xfrm>
            <a:custGeom>
              <a:avLst/>
              <a:gdLst/>
              <a:ahLst/>
              <a:cxnLst>
                <a:cxn ang="0">
                  <a:pos x="0" y="300"/>
                </a:cxn>
                <a:cxn ang="0">
                  <a:pos x="5" y="237"/>
                </a:cxn>
                <a:cxn ang="0">
                  <a:pos x="16" y="177"/>
                </a:cxn>
                <a:cxn ang="0">
                  <a:pos x="35" y="125"/>
                </a:cxn>
                <a:cxn ang="0">
                  <a:pos x="58" y="80"/>
                </a:cxn>
                <a:cxn ang="0">
                  <a:pos x="86" y="44"/>
                </a:cxn>
                <a:cxn ang="0">
                  <a:pos x="118" y="18"/>
                </a:cxn>
                <a:cxn ang="0">
                  <a:pos x="152" y="2"/>
                </a:cxn>
                <a:cxn ang="0">
                  <a:pos x="190" y="0"/>
                </a:cxn>
              </a:cxnLst>
              <a:rect l="0" t="0" r="r" b="b"/>
              <a:pathLst>
                <a:path w="190" h="300">
                  <a:moveTo>
                    <a:pt x="0" y="300"/>
                  </a:moveTo>
                  <a:lnTo>
                    <a:pt x="5" y="237"/>
                  </a:lnTo>
                  <a:lnTo>
                    <a:pt x="16" y="177"/>
                  </a:lnTo>
                  <a:lnTo>
                    <a:pt x="35" y="125"/>
                  </a:lnTo>
                  <a:lnTo>
                    <a:pt x="58" y="80"/>
                  </a:lnTo>
                  <a:lnTo>
                    <a:pt x="86" y="44"/>
                  </a:lnTo>
                  <a:lnTo>
                    <a:pt x="118" y="18"/>
                  </a:lnTo>
                  <a:lnTo>
                    <a:pt x="152" y="2"/>
                  </a:lnTo>
                  <a:lnTo>
                    <a:pt x="19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Line 1072"/>
            <p:cNvSpPr>
              <a:spLocks noChangeShapeType="1"/>
            </p:cNvSpPr>
            <p:nvPr/>
          </p:nvSpPr>
          <p:spPr bwMode="auto">
            <a:xfrm flipH="1">
              <a:off x="6902450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1073"/>
            <p:cNvSpPr>
              <a:spLocks/>
            </p:cNvSpPr>
            <p:nvPr/>
          </p:nvSpPr>
          <p:spPr bwMode="auto">
            <a:xfrm>
              <a:off x="6800850" y="3249613"/>
              <a:ext cx="109538" cy="228600"/>
            </a:xfrm>
            <a:custGeom>
              <a:avLst/>
              <a:gdLst/>
              <a:ahLst/>
              <a:cxnLst>
                <a:cxn ang="0">
                  <a:pos x="0" y="313"/>
                </a:cxn>
                <a:cxn ang="0">
                  <a:pos x="1" y="288"/>
                </a:cxn>
                <a:cxn ang="0">
                  <a:pos x="3" y="262"/>
                </a:cxn>
                <a:cxn ang="0">
                  <a:pos x="6" y="237"/>
                </a:cxn>
                <a:cxn ang="0">
                  <a:pos x="10" y="212"/>
                </a:cxn>
                <a:cxn ang="0">
                  <a:pos x="15" y="188"/>
                </a:cxn>
                <a:cxn ang="0">
                  <a:pos x="22" y="164"/>
                </a:cxn>
                <a:cxn ang="0">
                  <a:pos x="30" y="142"/>
                </a:cxn>
                <a:cxn ang="0">
                  <a:pos x="39" y="121"/>
                </a:cxn>
                <a:cxn ang="0">
                  <a:pos x="48" y="102"/>
                </a:cxn>
                <a:cxn ang="0">
                  <a:pos x="59" y="84"/>
                </a:cxn>
                <a:cxn ang="0">
                  <a:pos x="70" y="67"/>
                </a:cxn>
                <a:cxn ang="0">
                  <a:pos x="83" y="52"/>
                </a:cxn>
                <a:cxn ang="0">
                  <a:pos x="95" y="38"/>
                </a:cxn>
                <a:cxn ang="0">
                  <a:pos x="108" y="26"/>
                </a:cxn>
                <a:cxn ang="0">
                  <a:pos x="122" y="18"/>
                </a:cxn>
                <a:cxn ang="0">
                  <a:pos x="137" y="11"/>
                </a:cxn>
                <a:cxn ang="0">
                  <a:pos x="151" y="5"/>
                </a:cxn>
                <a:cxn ang="0">
                  <a:pos x="166" y="1"/>
                </a:cxn>
                <a:cxn ang="0">
                  <a:pos x="181" y="0"/>
                </a:cxn>
              </a:cxnLst>
              <a:rect l="0" t="0" r="r" b="b"/>
              <a:pathLst>
                <a:path w="181" h="313">
                  <a:moveTo>
                    <a:pt x="0" y="313"/>
                  </a:moveTo>
                  <a:lnTo>
                    <a:pt x="1" y="288"/>
                  </a:lnTo>
                  <a:lnTo>
                    <a:pt x="3" y="262"/>
                  </a:lnTo>
                  <a:lnTo>
                    <a:pt x="6" y="237"/>
                  </a:lnTo>
                  <a:lnTo>
                    <a:pt x="10" y="212"/>
                  </a:lnTo>
                  <a:lnTo>
                    <a:pt x="15" y="188"/>
                  </a:lnTo>
                  <a:lnTo>
                    <a:pt x="22" y="164"/>
                  </a:lnTo>
                  <a:lnTo>
                    <a:pt x="30" y="142"/>
                  </a:lnTo>
                  <a:lnTo>
                    <a:pt x="39" y="121"/>
                  </a:lnTo>
                  <a:lnTo>
                    <a:pt x="48" y="102"/>
                  </a:lnTo>
                  <a:lnTo>
                    <a:pt x="59" y="84"/>
                  </a:lnTo>
                  <a:lnTo>
                    <a:pt x="70" y="67"/>
                  </a:lnTo>
                  <a:lnTo>
                    <a:pt x="83" y="52"/>
                  </a:lnTo>
                  <a:lnTo>
                    <a:pt x="95" y="38"/>
                  </a:lnTo>
                  <a:lnTo>
                    <a:pt x="108" y="26"/>
                  </a:lnTo>
                  <a:lnTo>
                    <a:pt x="122" y="18"/>
                  </a:lnTo>
                  <a:lnTo>
                    <a:pt x="137" y="11"/>
                  </a:lnTo>
                  <a:lnTo>
                    <a:pt x="151" y="5"/>
                  </a:lnTo>
                  <a:lnTo>
                    <a:pt x="166" y="1"/>
                  </a:lnTo>
                  <a:lnTo>
                    <a:pt x="181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8" name="Freeform 1074"/>
            <p:cNvSpPr>
              <a:spLocks/>
            </p:cNvSpPr>
            <p:nvPr/>
          </p:nvSpPr>
          <p:spPr bwMode="auto">
            <a:xfrm>
              <a:off x="6688138" y="3470275"/>
              <a:ext cx="112713" cy="241300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82" y="62"/>
                </a:cxn>
                <a:cxn ang="0">
                  <a:pos x="170" y="119"/>
                </a:cxn>
                <a:cxn ang="0">
                  <a:pos x="153" y="172"/>
                </a:cxn>
                <a:cxn ang="0">
                  <a:pos x="130" y="216"/>
                </a:cxn>
                <a:cxn ang="0">
                  <a:pos x="102" y="251"/>
                </a:cxn>
                <a:cxn ang="0">
                  <a:pos x="71" y="278"/>
                </a:cxn>
                <a:cxn ang="0">
                  <a:pos x="37" y="293"/>
                </a:cxn>
                <a:cxn ang="0">
                  <a:pos x="0" y="297"/>
                </a:cxn>
              </a:cxnLst>
              <a:rect l="0" t="0" r="r" b="b"/>
              <a:pathLst>
                <a:path w="187" h="297">
                  <a:moveTo>
                    <a:pt x="187" y="0"/>
                  </a:moveTo>
                  <a:lnTo>
                    <a:pt x="182" y="62"/>
                  </a:lnTo>
                  <a:lnTo>
                    <a:pt x="170" y="119"/>
                  </a:lnTo>
                  <a:lnTo>
                    <a:pt x="153" y="172"/>
                  </a:lnTo>
                  <a:lnTo>
                    <a:pt x="130" y="216"/>
                  </a:lnTo>
                  <a:lnTo>
                    <a:pt x="102" y="251"/>
                  </a:lnTo>
                  <a:lnTo>
                    <a:pt x="71" y="278"/>
                  </a:lnTo>
                  <a:lnTo>
                    <a:pt x="37" y="293"/>
                  </a:lnTo>
                  <a:lnTo>
                    <a:pt x="0" y="297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9" name="Line 1075"/>
            <p:cNvSpPr>
              <a:spLocks noChangeShapeType="1"/>
            </p:cNvSpPr>
            <p:nvPr/>
          </p:nvSpPr>
          <p:spPr bwMode="auto">
            <a:xfrm>
              <a:off x="6904038" y="3249613"/>
              <a:ext cx="177800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0" name="Freeform 1076"/>
            <p:cNvSpPr>
              <a:spLocks/>
            </p:cNvSpPr>
            <p:nvPr/>
          </p:nvSpPr>
          <p:spPr bwMode="auto">
            <a:xfrm>
              <a:off x="7077075" y="3249613"/>
              <a:ext cx="109538" cy="230188"/>
            </a:xfrm>
            <a:custGeom>
              <a:avLst/>
              <a:gdLst/>
              <a:ahLst/>
              <a:cxnLst>
                <a:cxn ang="0">
                  <a:pos x="183" y="316"/>
                </a:cxn>
                <a:cxn ang="0">
                  <a:pos x="183" y="290"/>
                </a:cxn>
                <a:cxn ang="0">
                  <a:pos x="180" y="264"/>
                </a:cxn>
                <a:cxn ang="0">
                  <a:pos x="177" y="239"/>
                </a:cxn>
                <a:cxn ang="0">
                  <a:pos x="173" y="213"/>
                </a:cxn>
                <a:cxn ang="0">
                  <a:pos x="168" y="189"/>
                </a:cxn>
                <a:cxn ang="0">
                  <a:pos x="161" y="166"/>
                </a:cxn>
                <a:cxn ang="0">
                  <a:pos x="153" y="143"/>
                </a:cxn>
                <a:cxn ang="0">
                  <a:pos x="144" y="122"/>
                </a:cxn>
                <a:cxn ang="0">
                  <a:pos x="134" y="102"/>
                </a:cxn>
                <a:cxn ang="0">
                  <a:pos x="124" y="84"/>
                </a:cxn>
                <a:cxn ang="0">
                  <a:pos x="112" y="67"/>
                </a:cxn>
                <a:cxn ang="0">
                  <a:pos x="100" y="52"/>
                </a:cxn>
                <a:cxn ang="0">
                  <a:pos x="86" y="38"/>
                </a:cxn>
                <a:cxn ang="0">
                  <a:pos x="73" y="26"/>
                </a:cxn>
                <a:cxn ang="0">
                  <a:pos x="60" y="17"/>
                </a:cxn>
                <a:cxn ang="0">
                  <a:pos x="45" y="9"/>
                </a:cxn>
                <a:cxn ang="0">
                  <a:pos x="30" y="4"/>
                </a:cxn>
                <a:cxn ang="0">
                  <a:pos x="15" y="1"/>
                </a:cxn>
                <a:cxn ang="0">
                  <a:pos x="0" y="0"/>
                </a:cxn>
              </a:cxnLst>
              <a:rect l="0" t="0" r="r" b="b"/>
              <a:pathLst>
                <a:path w="183" h="316">
                  <a:moveTo>
                    <a:pt x="183" y="316"/>
                  </a:moveTo>
                  <a:lnTo>
                    <a:pt x="183" y="290"/>
                  </a:lnTo>
                  <a:lnTo>
                    <a:pt x="180" y="264"/>
                  </a:lnTo>
                  <a:lnTo>
                    <a:pt x="177" y="239"/>
                  </a:lnTo>
                  <a:lnTo>
                    <a:pt x="173" y="213"/>
                  </a:lnTo>
                  <a:lnTo>
                    <a:pt x="168" y="189"/>
                  </a:lnTo>
                  <a:lnTo>
                    <a:pt x="161" y="166"/>
                  </a:lnTo>
                  <a:lnTo>
                    <a:pt x="153" y="143"/>
                  </a:lnTo>
                  <a:lnTo>
                    <a:pt x="144" y="122"/>
                  </a:lnTo>
                  <a:lnTo>
                    <a:pt x="134" y="102"/>
                  </a:lnTo>
                  <a:lnTo>
                    <a:pt x="124" y="84"/>
                  </a:lnTo>
                  <a:lnTo>
                    <a:pt x="112" y="67"/>
                  </a:lnTo>
                  <a:lnTo>
                    <a:pt x="100" y="52"/>
                  </a:lnTo>
                  <a:lnTo>
                    <a:pt x="86" y="38"/>
                  </a:lnTo>
                  <a:lnTo>
                    <a:pt x="73" y="26"/>
                  </a:lnTo>
                  <a:lnTo>
                    <a:pt x="60" y="17"/>
                  </a:lnTo>
                  <a:lnTo>
                    <a:pt x="45" y="9"/>
                  </a:lnTo>
                  <a:lnTo>
                    <a:pt x="30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1" name="Freeform 1077"/>
            <p:cNvSpPr>
              <a:spLocks/>
            </p:cNvSpPr>
            <p:nvPr/>
          </p:nvSpPr>
          <p:spPr bwMode="auto">
            <a:xfrm>
              <a:off x="7185025" y="3475038"/>
              <a:ext cx="117475" cy="2381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62"/>
                </a:cxn>
                <a:cxn ang="0">
                  <a:pos x="17" y="121"/>
                </a:cxn>
                <a:cxn ang="0">
                  <a:pos x="35" y="174"/>
                </a:cxn>
                <a:cxn ang="0">
                  <a:pos x="58" y="218"/>
                </a:cxn>
                <a:cxn ang="0">
                  <a:pos x="86" y="255"/>
                </a:cxn>
                <a:cxn ang="0">
                  <a:pos x="117" y="281"/>
                </a:cxn>
                <a:cxn ang="0">
                  <a:pos x="152" y="296"/>
                </a:cxn>
                <a:cxn ang="0">
                  <a:pos x="190" y="300"/>
                </a:cxn>
              </a:cxnLst>
              <a:rect l="0" t="0" r="r" b="b"/>
              <a:pathLst>
                <a:path w="190" h="300">
                  <a:moveTo>
                    <a:pt x="0" y="0"/>
                  </a:moveTo>
                  <a:lnTo>
                    <a:pt x="5" y="62"/>
                  </a:lnTo>
                  <a:lnTo>
                    <a:pt x="17" y="121"/>
                  </a:lnTo>
                  <a:lnTo>
                    <a:pt x="35" y="174"/>
                  </a:lnTo>
                  <a:lnTo>
                    <a:pt x="58" y="218"/>
                  </a:lnTo>
                  <a:lnTo>
                    <a:pt x="86" y="255"/>
                  </a:lnTo>
                  <a:lnTo>
                    <a:pt x="117" y="281"/>
                  </a:lnTo>
                  <a:lnTo>
                    <a:pt x="152" y="296"/>
                  </a:lnTo>
                  <a:lnTo>
                    <a:pt x="190" y="30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Line 1078"/>
            <p:cNvSpPr>
              <a:spLocks noChangeShapeType="1"/>
            </p:cNvSpPr>
            <p:nvPr/>
          </p:nvSpPr>
          <p:spPr bwMode="auto">
            <a:xfrm flipH="1">
              <a:off x="6904038" y="3249613"/>
              <a:ext cx="179388" cy="158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Line 1097"/>
            <p:cNvSpPr>
              <a:spLocks noChangeShapeType="1"/>
            </p:cNvSpPr>
            <p:nvPr/>
          </p:nvSpPr>
          <p:spPr bwMode="auto">
            <a:xfrm>
              <a:off x="4335463" y="3708400"/>
              <a:ext cx="2354263" cy="317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" name="Rectangle 1100"/>
            <p:cNvSpPr>
              <a:spLocks noChangeArrowheads="1"/>
            </p:cNvSpPr>
            <p:nvPr/>
          </p:nvSpPr>
          <p:spPr bwMode="auto">
            <a:xfrm>
              <a:off x="3389530" y="2398233"/>
              <a:ext cx="485710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5" name="Rectangle 1102"/>
            <p:cNvSpPr>
              <a:spLocks noChangeArrowheads="1"/>
            </p:cNvSpPr>
            <p:nvPr/>
          </p:nvSpPr>
          <p:spPr bwMode="auto">
            <a:xfrm>
              <a:off x="3378897" y="3765872"/>
              <a:ext cx="569067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l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7" name="Rectangle 1105"/>
            <p:cNvSpPr>
              <a:spLocks noChangeArrowheads="1"/>
            </p:cNvSpPr>
            <p:nvPr/>
          </p:nvSpPr>
          <p:spPr bwMode="auto">
            <a:xfrm>
              <a:off x="7015707" y="2398233"/>
              <a:ext cx="665186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short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  <p:sp>
          <p:nvSpPr>
            <p:cNvPr id="168" name="Rectangle 1107"/>
            <p:cNvSpPr>
              <a:spLocks noChangeArrowheads="1"/>
            </p:cNvSpPr>
            <p:nvPr/>
          </p:nvSpPr>
          <p:spPr bwMode="auto">
            <a:xfrm>
              <a:off x="7104459" y="3765872"/>
              <a:ext cx="576433" cy="307777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r" defTabSz="762000"/>
              <a:r>
                <a:rPr lang="en-US" sz="2000" b="0" smtClean="0">
                  <a:solidFill>
                    <a:srgbClr val="969696"/>
                  </a:solidFill>
                  <a:cs typeface="Arial" pitchFamily="34" charset="0"/>
                </a:rPr>
                <a:t>long</a:t>
              </a:r>
              <a:endParaRPr lang="en-US" sz="2000" b="0">
                <a:solidFill>
                  <a:srgbClr val="969696"/>
                </a:solidFill>
                <a:cs typeface="Arial" pitchFamily="34" charset="0"/>
              </a:endParaRPr>
            </a:p>
          </p:txBody>
        </p:sp>
      </p:grpSp>
      <p:sp>
        <p:nvSpPr>
          <p:cNvPr id="177" name="Text Box 1104"/>
          <p:cNvSpPr txBox="1">
            <a:spLocks noChangeArrowheads="1"/>
          </p:cNvSpPr>
          <p:nvPr/>
        </p:nvSpPr>
        <p:spPr bwMode="auto">
          <a:xfrm>
            <a:off x="4451350" y="3728897"/>
            <a:ext cx="2116138" cy="7937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spcBef>
                <a:spcPct val="50000"/>
              </a:spcBef>
            </a:pPr>
            <a:r>
              <a:rPr lang="en-US" sz="2200">
                <a:solidFill>
                  <a:srgbClr val="FFFFFF"/>
                </a:solidFill>
              </a:rPr>
              <a:t>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0972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4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4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0746" grpId="0" animBg="1"/>
      <p:bldP spid="840776" grpId="0" animBg="1"/>
      <p:bldP spid="176" grpId="0" animBg="1"/>
      <p:bldP spid="23" grpId="0" animBg="1"/>
      <p:bldP spid="1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493743" y="752489"/>
            <a:ext cx="3813750" cy="6327934"/>
            <a:chOff x="6493743" y="752489"/>
            <a:chExt cx="3813750" cy="63279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691867">
              <a:off x="5537492" y="1960223"/>
              <a:ext cx="5726251" cy="3813750"/>
            </a:xfrm>
            <a:prstGeom prst="rect">
              <a:avLst/>
            </a:prstGeom>
          </p:spPr>
        </p:pic>
        <p:sp>
          <p:nvSpPr>
            <p:cNvPr id="24" name="TextBox 24"/>
            <p:cNvSpPr txBox="1">
              <a:spLocks noChangeArrowheads="1"/>
            </p:cNvSpPr>
            <p:nvPr/>
          </p:nvSpPr>
          <p:spPr bwMode="auto">
            <a:xfrm rot="4970741">
              <a:off x="7981455" y="3505766"/>
              <a:ext cx="24192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17 km </a:t>
              </a:r>
              <a:r>
                <a:rPr lang="en-US" sz="2000" b="0" smtClean="0">
                  <a:solidFill>
                    <a:srgbClr val="000000"/>
                  </a:solidFill>
                </a:rPr>
                <a:t>(fiber length)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6" name="TextBox 24"/>
            <p:cNvSpPr txBox="1">
              <a:spLocks noChangeArrowheads="1"/>
            </p:cNvSpPr>
            <p:nvPr/>
          </p:nvSpPr>
          <p:spPr bwMode="auto">
            <a:xfrm rot="16049343">
              <a:off x="7793199" y="4326271"/>
              <a:ext cx="9108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14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 rot="18669016">
              <a:off x="8487316" y="6015008"/>
              <a:ext cx="76815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smtClean="0">
                  <a:solidFill>
                    <a:srgbClr val="000000"/>
                  </a:solidFill>
                </a:rPr>
                <a:t>4 km</a:t>
              </a:r>
              <a:endParaRPr lang="en-US" sz="2000" b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8400617" y="6576423"/>
              <a:ext cx="503990" cy="504000"/>
            </a:xfrm>
            <a:prstGeom prst="ellipse">
              <a:avLst/>
            </a:prstGeom>
            <a:noFill/>
            <a:ln w="28575" cap="sq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8538605" y="6718413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9083081" y="6079391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8429466" y="752489"/>
              <a:ext cx="216000" cy="216000"/>
            </a:xfrm>
            <a:prstGeom prst="ellipse">
              <a:avLst/>
            </a:prstGeom>
            <a:solidFill>
              <a:srgbClr val="FF0000"/>
            </a:solidFill>
            <a:ln w="28575" cap="sq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CA">
                <a:ln w="19050"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10244" name="Picture 2" descr="a299-3-4-forpres.jpg"/>
          <p:cNvPicPr>
            <a:picLocks noChangeAspect="1"/>
          </p:cNvPicPr>
          <p:nvPr/>
        </p:nvPicPr>
        <p:blipFill rotWithShape="1">
          <a:blip r:embed="rId4" cstate="print"/>
          <a:srcRect l="16054" t="140" r="13682" b="1677"/>
          <a:stretch/>
        </p:blipFill>
        <p:spPr bwMode="auto">
          <a:xfrm>
            <a:off x="3487270" y="0"/>
            <a:ext cx="3744520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l"/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10246" name="Straight Connector 7"/>
          <p:cNvCxnSpPr>
            <a:cxnSpLocks noChangeShapeType="1"/>
          </p:cNvCxnSpPr>
          <p:nvPr/>
        </p:nvCxnSpPr>
        <p:spPr bwMode="auto">
          <a:xfrm flipH="1" flipV="1">
            <a:off x="2839181" y="6215063"/>
            <a:ext cx="1790595" cy="516101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47" name="TextBox 8"/>
          <p:cNvSpPr txBox="1">
            <a:spLocks noChangeArrowheads="1"/>
          </p:cNvSpPr>
          <p:nvPr/>
        </p:nvSpPr>
        <p:spPr bwMode="auto">
          <a:xfrm>
            <a:off x="389470" y="5929313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(14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89470" y="5121275"/>
            <a:ext cx="24497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QKD</a:t>
            </a:r>
            <a:r>
              <a:rPr lang="en-US" sz="2200">
                <a:solidFill>
                  <a:srgbClr val="C0C0C0"/>
                </a:solidFill>
              </a:rPr>
              <a:t> </a:t>
            </a:r>
            <a:r>
              <a:rPr lang="en-US" sz="1800" b="0">
                <a:solidFill>
                  <a:srgbClr val="C0C0C0"/>
                </a:solidFill>
              </a:rPr>
              <a:t>to another </a:t>
            </a:r>
            <a:r>
              <a:rPr lang="en-US" sz="1800" b="0" smtClean="0">
                <a:solidFill>
                  <a:srgbClr val="C0C0C0"/>
                </a:solidFill>
              </a:rPr>
              <a:t>node</a:t>
            </a:r>
          </a:p>
          <a:p>
            <a:pPr algn="r"/>
            <a:r>
              <a:rPr lang="en-US" sz="1800" b="0" smtClean="0">
                <a:solidFill>
                  <a:srgbClr val="C0C0C0"/>
                </a:solidFill>
              </a:rPr>
              <a:t>(4 </a:t>
            </a:r>
            <a:r>
              <a:rPr lang="en-US" sz="1800" b="0">
                <a:solidFill>
                  <a:srgbClr val="C0C0C0"/>
                </a:solidFill>
              </a:rPr>
              <a:t>km)</a:t>
            </a:r>
          </a:p>
        </p:txBody>
      </p:sp>
      <p:cxnSp>
        <p:nvCxnSpPr>
          <p:cNvPr id="10249" name="Straight Connector 10"/>
          <p:cNvCxnSpPr>
            <a:cxnSpLocks noChangeShapeType="1"/>
          </p:cNvCxnSpPr>
          <p:nvPr/>
        </p:nvCxnSpPr>
        <p:spPr bwMode="auto">
          <a:xfrm flipH="1" flipV="1">
            <a:off x="2839181" y="5370514"/>
            <a:ext cx="1790594" cy="222074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0" name="Straight Connector 21"/>
          <p:cNvCxnSpPr>
            <a:cxnSpLocks noChangeShapeType="1"/>
          </p:cNvCxnSpPr>
          <p:nvPr/>
        </p:nvCxnSpPr>
        <p:spPr bwMode="auto">
          <a:xfrm flipH="1" flipV="1">
            <a:off x="2839182" y="4554129"/>
            <a:ext cx="1886201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1" name="TextBox 23"/>
          <p:cNvSpPr txBox="1">
            <a:spLocks noChangeArrowheads="1"/>
          </p:cNvSpPr>
          <p:nvPr/>
        </p:nvSpPr>
        <p:spPr bwMode="auto">
          <a:xfrm>
            <a:off x="1043718" y="4326301"/>
            <a:ext cx="1795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Key manager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2" name="TextBox 24"/>
          <p:cNvSpPr txBox="1">
            <a:spLocks noChangeArrowheads="1"/>
          </p:cNvSpPr>
          <p:nvPr/>
        </p:nvSpPr>
        <p:spPr bwMode="auto">
          <a:xfrm>
            <a:off x="1870805" y="3609975"/>
            <a:ext cx="968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WDMs</a:t>
            </a:r>
            <a:endParaRPr lang="en-US" sz="2000" b="0">
              <a:solidFill>
                <a:srgbClr val="C0C0C0"/>
              </a:solidFill>
            </a:endParaRPr>
          </a:p>
        </p:txBody>
      </p:sp>
      <p:sp>
        <p:nvSpPr>
          <p:cNvPr id="10253" name="TextBox 25"/>
          <p:cNvSpPr txBox="1">
            <a:spLocks noChangeArrowheads="1"/>
          </p:cNvSpPr>
          <p:nvPr/>
        </p:nvSpPr>
        <p:spPr bwMode="auto">
          <a:xfrm>
            <a:off x="70865" y="1422400"/>
            <a:ext cx="276831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>
                <a:solidFill>
                  <a:srgbClr val="C0C0C0"/>
                </a:solidFill>
              </a:rPr>
              <a:t>Classical encryptors:</a:t>
            </a:r>
          </a:p>
          <a:p>
            <a:pPr algn="l"/>
            <a:endParaRPr lang="en-US" sz="800" b="0">
              <a:solidFill>
                <a:srgbClr val="C0C0C0"/>
              </a:solidFill>
            </a:endParaRP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2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L2, 10 Gbit/s </a:t>
            </a:r>
          </a:p>
          <a:p>
            <a:pPr algn="r"/>
            <a:r>
              <a:rPr lang="en-US" sz="1800" b="0">
                <a:solidFill>
                  <a:srgbClr val="C0C0C0"/>
                </a:solidFill>
              </a:rPr>
              <a:t>L3 VPN, 100 Mbit/s </a:t>
            </a:r>
          </a:p>
        </p:txBody>
      </p:sp>
      <p:cxnSp>
        <p:nvCxnSpPr>
          <p:cNvPr id="10254" name="Straight Connector 26"/>
          <p:cNvCxnSpPr>
            <a:cxnSpLocks noChangeShapeType="1"/>
          </p:cNvCxnSpPr>
          <p:nvPr/>
        </p:nvCxnSpPr>
        <p:spPr bwMode="auto">
          <a:xfrm flipH="1">
            <a:off x="2839181" y="802312"/>
            <a:ext cx="1961676" cy="1197938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5" name="Straight Connector 29"/>
          <p:cNvCxnSpPr>
            <a:cxnSpLocks noChangeShapeType="1"/>
          </p:cNvCxnSpPr>
          <p:nvPr/>
        </p:nvCxnSpPr>
        <p:spPr bwMode="auto">
          <a:xfrm flipH="1">
            <a:off x="2839181" y="1309657"/>
            <a:ext cx="2026569" cy="976343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6" name="Straight Connector 31"/>
          <p:cNvCxnSpPr>
            <a:cxnSpLocks noChangeShapeType="1"/>
          </p:cNvCxnSpPr>
          <p:nvPr/>
        </p:nvCxnSpPr>
        <p:spPr bwMode="auto">
          <a:xfrm flipH="1">
            <a:off x="2839181" y="1787505"/>
            <a:ext cx="2428687" cy="83908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35"/>
          <p:cNvCxnSpPr>
            <a:cxnSpLocks noChangeShapeType="1"/>
          </p:cNvCxnSpPr>
          <p:nvPr/>
        </p:nvCxnSpPr>
        <p:spPr bwMode="auto">
          <a:xfrm flipH="1">
            <a:off x="2839181" y="3834581"/>
            <a:ext cx="1867286" cy="0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0258" name="TextBox 46"/>
          <p:cNvSpPr txBox="1">
            <a:spLocks noChangeArrowheads="1"/>
          </p:cNvSpPr>
          <p:nvPr/>
        </p:nvSpPr>
        <p:spPr bwMode="auto">
          <a:xfrm rot="-5400000">
            <a:off x="6458602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4D4D4D"/>
                </a:solidFill>
              </a:rPr>
              <a:t>Photo ©</a:t>
            </a:r>
            <a:r>
              <a:rPr lang="en-US" sz="200" b="0">
                <a:solidFill>
                  <a:srgbClr val="4D4D4D"/>
                </a:solidFill>
              </a:rPr>
              <a:t> </a:t>
            </a:r>
            <a:r>
              <a:rPr lang="en-US" sz="900" b="0">
                <a:solidFill>
                  <a:srgbClr val="4D4D4D"/>
                </a:solidFill>
              </a:rPr>
              <a:t>2010 Vadim Makarov</a:t>
            </a:r>
          </a:p>
        </p:txBody>
      </p:sp>
      <p:sp>
        <p:nvSpPr>
          <p:cNvPr id="102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Commercial QKD</a:t>
            </a:r>
            <a:endParaRPr lang="en-US" sz="2000" b="0" smtClean="0">
              <a:solidFill>
                <a:srgbClr val="C0C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870130" y="2057375"/>
            <a:ext cx="2569550" cy="1728240"/>
          </a:xfrm>
          <a:prstGeom prst="rect">
            <a:avLst/>
          </a:prstGeom>
          <a:noFill/>
          <a:ln w="9525" cap="sq" cmpd="sng" algn="ctr">
            <a:solidFill>
              <a:srgbClr val="00FF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repeater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5" name="TextBox 168"/>
          <p:cNvSpPr txBox="1">
            <a:spLocks noChangeArrowheads="1"/>
          </p:cNvSpPr>
          <p:nvPr/>
        </p:nvSpPr>
        <p:spPr bwMode="auto">
          <a:xfrm>
            <a:off x="67888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003590" y="3369572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9" idx="2"/>
            <a:endCxn id="9" idx="6"/>
          </p:cNvCxnSpPr>
          <p:nvPr/>
        </p:nvCxnSpPr>
        <p:spPr bwMode="auto">
          <a:xfrm rot="108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9" idx="4"/>
            <a:endCxn id="9" idx="0"/>
          </p:cNvCxnSpPr>
          <p:nvPr/>
        </p:nvCxnSpPr>
        <p:spPr bwMode="auto">
          <a:xfrm rot="5400000" flipH="1">
            <a:off x="5003590" y="3513588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9148272" y="4289685"/>
            <a:ext cx="288032" cy="288032"/>
          </a:xfrm>
          <a:prstGeom prst="ellipse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2"/>
            <a:endCxn id="12" idx="6"/>
          </p:cNvCxnSpPr>
          <p:nvPr/>
        </p:nvCxnSpPr>
        <p:spPr bwMode="auto">
          <a:xfrm rot="108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2" idx="4"/>
            <a:endCxn id="12" idx="0"/>
          </p:cNvCxnSpPr>
          <p:nvPr/>
        </p:nvCxnSpPr>
        <p:spPr bwMode="auto">
          <a:xfrm rot="5400000" flipH="1">
            <a:off x="9148272" y="4433701"/>
            <a:ext cx="288032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>
            <a:endCxn id="9" idx="2"/>
          </p:cNvCxnSpPr>
          <p:nvPr/>
        </p:nvCxnSpPr>
        <p:spPr bwMode="auto">
          <a:xfrm>
            <a:off x="4459405" y="3513588"/>
            <a:ext cx="544185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41" name="TextBox 40"/>
          <p:cNvSpPr txBox="1"/>
          <p:nvPr/>
        </p:nvSpPr>
        <p:spPr bwMode="auto">
          <a:xfrm>
            <a:off x="1049679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48" name="TextBox 168"/>
          <p:cNvSpPr txBox="1">
            <a:spLocks noChangeArrowheads="1"/>
          </p:cNvSpPr>
          <p:nvPr/>
        </p:nvSpPr>
        <p:spPr bwMode="auto">
          <a:xfrm>
            <a:off x="4135360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2191090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1</a:t>
            </a:r>
          </a:p>
        </p:txBody>
      </p:sp>
      <p:cxnSp>
        <p:nvCxnSpPr>
          <p:cNvPr id="55" name="Straight Arrow Connector 54"/>
          <p:cNvCxnSpPr>
            <a:stCxn id="5" idx="2"/>
          </p:cNvCxnSpPr>
          <p:nvPr/>
        </p:nvCxnSpPr>
        <p:spPr bwMode="auto">
          <a:xfrm>
            <a:off x="1002925" y="2705465"/>
            <a:ext cx="0" cy="244834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4459405" y="2703322"/>
            <a:ext cx="0" cy="81026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TextBox 62"/>
          <p:cNvSpPr txBox="1"/>
          <p:nvPr/>
        </p:nvSpPr>
        <p:spPr bwMode="auto">
          <a:xfrm>
            <a:off x="4506063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64" name="TextBox 168"/>
          <p:cNvSpPr txBox="1">
            <a:spLocks noChangeArrowheads="1"/>
          </p:cNvSpPr>
          <p:nvPr/>
        </p:nvSpPr>
        <p:spPr bwMode="auto">
          <a:xfrm>
            <a:off x="551423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5885032" y="2750820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sp>
        <p:nvSpPr>
          <p:cNvPr id="66" name="TextBox 168"/>
          <p:cNvSpPr txBox="1">
            <a:spLocks noChangeArrowheads="1"/>
          </p:cNvSpPr>
          <p:nvPr/>
        </p:nvSpPr>
        <p:spPr bwMode="auto">
          <a:xfrm>
            <a:off x="8970713" y="2300214"/>
            <a:ext cx="648090" cy="405251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7026443" y="2057375"/>
            <a:ext cx="116284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b="0" smtClean="0">
                <a:ln w="12700">
                  <a:noFill/>
                </a:ln>
                <a:solidFill>
                  <a:srgbClr val="FFFFFF"/>
                </a:solidFill>
              </a:rPr>
              <a:t>QKD 2</a:t>
            </a:r>
          </a:p>
        </p:txBody>
      </p:sp>
      <p:cxnSp>
        <p:nvCxnSpPr>
          <p:cNvPr id="69" name="Straight Arrow Connector 68"/>
          <p:cNvCxnSpPr/>
          <p:nvPr/>
        </p:nvCxnSpPr>
        <p:spPr bwMode="auto">
          <a:xfrm>
            <a:off x="5838278" y="2705465"/>
            <a:ext cx="0" cy="808123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Arrow Connector 69"/>
          <p:cNvCxnSpPr>
            <a:stCxn id="66" idx="2"/>
            <a:endCxn id="12" idx="0"/>
          </p:cNvCxnSpPr>
          <p:nvPr/>
        </p:nvCxnSpPr>
        <p:spPr bwMode="auto">
          <a:xfrm flipH="1">
            <a:off x="9292288" y="2705465"/>
            <a:ext cx="0" cy="158422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1" name="TextBox 70"/>
          <p:cNvSpPr txBox="1"/>
          <p:nvPr/>
        </p:nvSpPr>
        <p:spPr bwMode="auto">
          <a:xfrm>
            <a:off x="9341416" y="2751505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77" name="Straight Arrow Connector 76"/>
          <p:cNvCxnSpPr>
            <a:endCxn id="9" idx="6"/>
          </p:cNvCxnSpPr>
          <p:nvPr/>
        </p:nvCxnSpPr>
        <p:spPr bwMode="auto">
          <a:xfrm flipH="1" flipV="1">
            <a:off x="5291622" y="3513588"/>
            <a:ext cx="546656" cy="2376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85" name="TextBox 84"/>
          <p:cNvSpPr txBox="1"/>
          <p:nvPr/>
        </p:nvSpPr>
        <p:spPr bwMode="auto">
          <a:xfrm>
            <a:off x="5192958" y="3889575"/>
            <a:ext cx="1102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K2</a:t>
            </a:r>
          </a:p>
        </p:txBody>
      </p:sp>
      <p:cxnSp>
        <p:nvCxnSpPr>
          <p:cNvPr id="95" name="Straight Arrow Connector 94"/>
          <p:cNvCxnSpPr/>
          <p:nvPr/>
        </p:nvCxnSpPr>
        <p:spPr bwMode="auto">
          <a:xfrm>
            <a:off x="9292288" y="4577717"/>
            <a:ext cx="0" cy="576088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01" name="Rectangle 100"/>
          <p:cNvSpPr/>
          <p:nvPr/>
        </p:nvSpPr>
        <p:spPr bwMode="auto">
          <a:xfrm>
            <a:off x="8674573" y="2054297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527970" y="4649734"/>
            <a:ext cx="294856" cy="337902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380010" y="2057375"/>
            <a:ext cx="1235428" cy="3384470"/>
          </a:xfrm>
          <a:prstGeom prst="rect">
            <a:avLst/>
          </a:prstGeom>
          <a:noFill/>
          <a:ln w="9525" cap="sq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3870131" y="1603826"/>
            <a:ext cx="25695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00FF00"/>
                </a:solidFill>
              </a:rPr>
              <a:t>Trusted node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380010" y="1603826"/>
            <a:ext cx="123542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8674572" y="1603826"/>
            <a:ext cx="123542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mtClean="0">
                <a:ln w="12700">
                  <a:noFill/>
                </a:ln>
                <a:solidFill>
                  <a:srgbClr val="FF0000"/>
                </a:solidFill>
              </a:rPr>
              <a:t>User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1049679" y="4603147"/>
            <a:ext cx="864096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K1</a:t>
            </a:r>
          </a:p>
        </p:txBody>
      </p:sp>
      <p:sp>
        <p:nvSpPr>
          <p:cNvPr id="110" name="Oval 109"/>
          <p:cNvSpPr/>
          <p:nvPr/>
        </p:nvSpPr>
        <p:spPr bwMode="auto">
          <a:xfrm>
            <a:off x="1039010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1" name="Oval 110"/>
          <p:cNvSpPr/>
          <p:nvPr/>
        </p:nvSpPr>
        <p:spPr bwMode="auto">
          <a:xfrm>
            <a:off x="9328325" y="4577631"/>
            <a:ext cx="503990" cy="470300"/>
          </a:xfrm>
          <a:prstGeom prst="ellipse">
            <a:avLst/>
          </a:prstGeom>
          <a:noFill/>
          <a:ln w="28575" cap="sq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cxnSp>
        <p:nvCxnSpPr>
          <p:cNvPr id="86" name="Straight Arrow Connector 85"/>
          <p:cNvCxnSpPr>
            <a:endCxn id="12" idx="2"/>
          </p:cNvCxnSpPr>
          <p:nvPr/>
        </p:nvCxnSpPr>
        <p:spPr bwMode="auto">
          <a:xfrm flipV="1">
            <a:off x="5147606" y="4433701"/>
            <a:ext cx="4000666" cy="0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7" name="Straight Connector 66"/>
          <p:cNvCxnSpPr>
            <a:stCxn id="64" idx="3"/>
            <a:endCxn id="66" idx="1"/>
          </p:cNvCxnSpPr>
          <p:nvPr/>
        </p:nvCxnSpPr>
        <p:spPr bwMode="auto">
          <a:xfrm>
            <a:off x="6162323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5" idx="3"/>
            <a:endCxn id="48" idx="1"/>
          </p:cNvCxnSpPr>
          <p:nvPr/>
        </p:nvCxnSpPr>
        <p:spPr bwMode="auto">
          <a:xfrm>
            <a:off x="1326970" y="2502840"/>
            <a:ext cx="2808390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>
            <a:stCxn id="9" idx="4"/>
          </p:cNvCxnSpPr>
          <p:nvPr/>
        </p:nvCxnSpPr>
        <p:spPr bwMode="auto">
          <a:xfrm>
            <a:off x="5147606" y="3657604"/>
            <a:ext cx="0" cy="776097"/>
          </a:xfrm>
          <a:prstGeom prst="straightConnector1">
            <a:avLst/>
          </a:prstGeom>
          <a:solidFill>
            <a:schemeClr val="accent1"/>
          </a:solidFill>
          <a:ln w="19050" cap="rnd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8" name="TextBox 97"/>
          <p:cNvSpPr txBox="1"/>
          <p:nvPr/>
        </p:nvSpPr>
        <p:spPr bwMode="auto">
          <a:xfrm>
            <a:off x="7591840" y="4603147"/>
            <a:ext cx="261367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0">
                <a:ln w="12700">
                  <a:noFill/>
                </a:ln>
                <a:solidFill>
                  <a:srgbClr val="FFFFFF"/>
                </a:solidFill>
              </a:rPr>
              <a:t>K1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  <a:sym typeface="Symbol" panose="05050102010706020507" pitchFamily="18" charset="2"/>
              </a:rPr>
              <a:t>K2K</a:t>
            </a:r>
            <a:r>
              <a:rPr lang="en-US" sz="2000" b="0" smtClean="0">
                <a:ln w="12700">
                  <a:noFill/>
                </a:ln>
                <a:solidFill>
                  <a:srgbClr val="FFFFFF"/>
                </a:solidFill>
              </a:rPr>
              <a:t>2 =   K1</a:t>
            </a:r>
          </a:p>
        </p:txBody>
      </p:sp>
    </p:spTree>
    <p:extLst>
      <p:ext uri="{BB962C8B-B14F-4D97-AF65-F5344CB8AC3E}">
        <p14:creationId xmlns:p14="http://schemas.microsoft.com/office/powerpoint/2010/main" val="24931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Trusted-node network</a:t>
            </a:r>
            <a:endParaRPr lang="en-CA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80" y="738619"/>
            <a:ext cx="7705070" cy="6552910"/>
          </a:xfrm>
          <a:prstGeom prst="rect">
            <a:avLst/>
          </a:prstGeom>
        </p:spPr>
      </p:pic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Sasaki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Opt. Express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19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10387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2011)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3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"/>
          <a:stretch/>
        </p:blipFill>
        <p:spPr>
          <a:xfrm>
            <a:off x="0" y="-1"/>
            <a:ext cx="10287000" cy="7602145"/>
          </a:xfrm>
          <a:prstGeom prst="rect">
            <a:avLst/>
          </a:prstGeom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Q. Zhang, talk at QCrypt 2014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06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. Walenta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poster at QCrypt 2014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The Battelle quantum network</a:t>
            </a:r>
            <a:endParaRPr lang="en-CA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710315"/>
            <a:ext cx="5932343" cy="6603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65" y="4485833"/>
            <a:ext cx="3624415" cy="19641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415765" y="4001645"/>
            <a:ext cx="3624415" cy="50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24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Plans:</a:t>
            </a:r>
            <a:endParaRPr lang="en-US" sz="24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2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Satellite QKD 201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4065"/>
            <a:ext cx="10287000" cy="578553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Video ©2012 IQC / group of T. Jennewein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30723" name="Picture 2" descr="a299-3-4-forpres.jpg"/>
          <p:cNvPicPr>
            <a:picLocks noChangeAspect="1"/>
          </p:cNvPicPr>
          <p:nvPr/>
        </p:nvPicPr>
        <p:blipFill>
          <a:blip r:embed="rId3" cstate="print"/>
          <a:srcRect l="21942" t="2052" r="21265" b="1163"/>
          <a:stretch>
            <a:fillRect/>
          </a:stretch>
        </p:blipFill>
        <p:spPr bwMode="auto">
          <a:xfrm>
            <a:off x="7216775" y="0"/>
            <a:ext cx="3070225" cy="771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Dual key agreement</a:t>
            </a:r>
          </a:p>
        </p:txBody>
      </p:sp>
      <p:sp>
        <p:nvSpPr>
          <p:cNvPr id="43" name="TextBox 46"/>
          <p:cNvSpPr txBox="1">
            <a:spLocks noChangeArrowheads="1"/>
          </p:cNvSpPr>
          <p:nvPr/>
        </p:nvSpPr>
        <p:spPr bwMode="auto">
          <a:xfrm rot="-5400000">
            <a:off x="9331646" y="6759896"/>
            <a:ext cx="1699504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l"/>
            <a:r>
              <a:rPr lang="en-US" sz="900" b="0">
                <a:solidFill>
                  <a:srgbClr val="000000"/>
                </a:solidFill>
              </a:rPr>
              <a:t>Photo ©</a:t>
            </a:r>
            <a:r>
              <a:rPr lang="en-US" sz="200" b="0">
                <a:solidFill>
                  <a:srgbClr val="000000"/>
                </a:solidFill>
              </a:rPr>
              <a:t> </a:t>
            </a:r>
            <a:r>
              <a:rPr lang="en-US" sz="900" b="0">
                <a:solidFill>
                  <a:srgbClr val="000000"/>
                </a:solidFill>
              </a:rPr>
              <a:t>2010 Vadim Makarov</a:t>
            </a:r>
          </a:p>
        </p:txBody>
      </p:sp>
      <p:grpSp>
        <p:nvGrpSpPr>
          <p:cNvPr id="2" name="Group 49"/>
          <p:cNvGrpSpPr/>
          <p:nvPr/>
        </p:nvGrpSpPr>
        <p:grpSpPr>
          <a:xfrm>
            <a:off x="145131" y="1913355"/>
            <a:ext cx="6696744" cy="4289888"/>
            <a:chOff x="174948" y="2521411"/>
            <a:chExt cx="6696744" cy="4289888"/>
          </a:xfrm>
        </p:grpSpPr>
        <p:sp>
          <p:nvSpPr>
            <p:cNvPr id="6" name="TextBox 168"/>
            <p:cNvSpPr txBox="1">
              <a:spLocks noChangeArrowheads="1"/>
            </p:cNvSpPr>
            <p:nvPr/>
          </p:nvSpPr>
          <p:spPr bwMode="auto">
            <a:xfrm>
              <a:off x="1543100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7" name="TextBox 168"/>
            <p:cNvSpPr txBox="1">
              <a:spLocks noChangeArrowheads="1"/>
            </p:cNvSpPr>
            <p:nvPr/>
          </p:nvSpPr>
          <p:spPr bwMode="auto">
            <a:xfrm>
              <a:off x="4567436" y="2561481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QKD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8" name="TextBox 168"/>
            <p:cNvSpPr txBox="1">
              <a:spLocks noChangeArrowheads="1"/>
            </p:cNvSpPr>
            <p:nvPr/>
          </p:nvSpPr>
          <p:spPr bwMode="auto">
            <a:xfrm>
              <a:off x="1543100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9" name="TextBox 168"/>
            <p:cNvSpPr txBox="1">
              <a:spLocks noChangeArrowheads="1"/>
            </p:cNvSpPr>
            <p:nvPr/>
          </p:nvSpPr>
          <p:spPr bwMode="auto">
            <a:xfrm>
              <a:off x="4567436" y="3712964"/>
              <a:ext cx="935931" cy="72072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mtClean="0">
                  <a:ln w="12700">
                    <a:noFill/>
                  </a:ln>
                  <a:solidFill>
                    <a:srgbClr val="FFFFFF"/>
                  </a:solidFill>
                </a:rPr>
                <a:t>PKI</a:t>
              </a:r>
              <a:endParaRPr lang="en-US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967036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 bwMode="auto">
            <a:xfrm rot="108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0" idx="4"/>
              <a:endCxn id="10" idx="0"/>
            </p:cNvCxnSpPr>
            <p:nvPr/>
          </p:nvCxnSpPr>
          <p:spPr bwMode="auto">
            <a:xfrm rot="5400000" flipH="1">
              <a:off x="967036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Oval 14"/>
            <p:cNvSpPr/>
            <p:nvPr/>
          </p:nvSpPr>
          <p:spPr bwMode="auto">
            <a:xfrm>
              <a:off x="5791573" y="3929633"/>
              <a:ext cx="288032" cy="288032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>
              <a:stCxn id="15" idx="2"/>
              <a:endCxn id="15" idx="6"/>
            </p:cNvCxnSpPr>
            <p:nvPr/>
          </p:nvCxnSpPr>
          <p:spPr bwMode="auto">
            <a:xfrm rot="108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5" idx="4"/>
              <a:endCxn id="15" idx="0"/>
            </p:cNvCxnSpPr>
            <p:nvPr/>
          </p:nvCxnSpPr>
          <p:spPr bwMode="auto">
            <a:xfrm rot="5400000" flipH="1">
              <a:off x="5791573" y="4073649"/>
              <a:ext cx="28803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>
              <a:stCxn id="6" idx="1"/>
            </p:cNvCxnSpPr>
            <p:nvPr/>
          </p:nvCxnSpPr>
          <p:spPr bwMode="auto">
            <a:xfrm rot="10800000">
              <a:off x="1111052" y="2921844"/>
              <a:ext cx="432048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Arrow Connector 31"/>
            <p:cNvCxnSpPr>
              <a:endCxn id="10" idx="0"/>
            </p:cNvCxnSpPr>
            <p:nvPr/>
          </p:nvCxnSpPr>
          <p:spPr bwMode="auto">
            <a:xfrm rot="5400000">
              <a:off x="607790" y="3426371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2" name="Straight Arrow Connector 21"/>
            <p:cNvCxnSpPr>
              <a:stCxn id="8" idx="1"/>
              <a:endCxn id="10" idx="6"/>
            </p:cNvCxnSpPr>
            <p:nvPr/>
          </p:nvCxnSpPr>
          <p:spPr bwMode="auto">
            <a:xfrm rot="10800000" flipV="1">
              <a:off x="1255068" y="4073327"/>
              <a:ext cx="288032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24" name="Straight Arrow Connector 23"/>
            <p:cNvCxnSpPr>
              <a:stCxn id="6" idx="3"/>
              <a:endCxn id="7" idx="1"/>
            </p:cNvCxnSpPr>
            <p:nvPr/>
          </p:nvCxnSpPr>
          <p:spPr bwMode="auto">
            <a:xfrm>
              <a:off x="2479031" y="2921844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27" name="Straight Arrow Connector 26"/>
            <p:cNvCxnSpPr>
              <a:stCxn id="8" idx="3"/>
              <a:endCxn id="9" idx="1"/>
            </p:cNvCxnSpPr>
            <p:nvPr/>
          </p:nvCxnSpPr>
          <p:spPr bwMode="auto">
            <a:xfrm>
              <a:off x="2479031" y="4073327"/>
              <a:ext cx="2088405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triangle" w="lg" len="lg"/>
              <a:tailEnd type="triangle" w="lg" len="lg"/>
            </a:ln>
            <a:effectLst/>
          </p:spPr>
        </p:cxnSp>
        <p:cxnSp>
          <p:nvCxnSpPr>
            <p:cNvPr id="30" name="Straight Connector 29"/>
            <p:cNvCxnSpPr>
              <a:stCxn id="7" idx="3"/>
            </p:cNvCxnSpPr>
            <p:nvPr/>
          </p:nvCxnSpPr>
          <p:spPr bwMode="auto">
            <a:xfrm flipV="1">
              <a:off x="5503367" y="2921521"/>
              <a:ext cx="4322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Arrow Connector 30"/>
            <p:cNvCxnSpPr>
              <a:endCxn id="15" idx="0"/>
            </p:cNvCxnSpPr>
            <p:nvPr/>
          </p:nvCxnSpPr>
          <p:spPr bwMode="auto">
            <a:xfrm rot="16200000" flipH="1">
              <a:off x="5431532" y="3425576"/>
              <a:ext cx="1008112" cy="0"/>
            </a:xfrm>
            <a:prstGeom prst="straightConnector1">
              <a:avLst/>
            </a:prstGeom>
            <a:solidFill>
              <a:schemeClr val="accent1"/>
            </a:solidFill>
            <a:ln w="19050" cap="rnd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2" name="Straight Arrow Connector 41"/>
            <p:cNvCxnSpPr>
              <a:stCxn id="9" idx="3"/>
              <a:endCxn id="15" idx="2"/>
            </p:cNvCxnSpPr>
            <p:nvPr/>
          </p:nvCxnSpPr>
          <p:spPr bwMode="auto">
            <a:xfrm>
              <a:off x="5503367" y="4073327"/>
              <a:ext cx="28820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45" name="TextBox 168"/>
            <p:cNvSpPr txBox="1">
              <a:spLocks noChangeArrowheads="1"/>
            </p:cNvSpPr>
            <p:nvPr/>
          </p:nvSpPr>
          <p:spPr bwMode="auto">
            <a:xfrm>
              <a:off x="1111052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sp>
          <p:nvSpPr>
            <p:cNvPr id="46" name="TextBox 168"/>
            <p:cNvSpPr txBox="1">
              <a:spLocks noChangeArrowheads="1"/>
            </p:cNvSpPr>
            <p:nvPr/>
          </p:nvSpPr>
          <p:spPr bwMode="auto">
            <a:xfrm>
              <a:off x="4567436" y="5441156"/>
              <a:ext cx="1368152" cy="936749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Symmetric</a:t>
              </a:r>
            </a:p>
            <a:p>
              <a:pPr lvl="0"/>
              <a:r>
                <a:rPr lang="en-US" sz="1800" smtClean="0">
                  <a:ln w="12700">
                    <a:noFill/>
                  </a:ln>
                  <a:solidFill>
                    <a:srgbClr val="FFFFFF"/>
                  </a:solidFill>
                </a:rPr>
                <a:t>cipher</a:t>
              </a:r>
              <a:endParaRPr lang="en-US" sz="1800">
                <a:ln w="12700">
                  <a:noFill/>
                </a:ln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2479204" y="5801841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flipV="1">
              <a:off x="606996" y="5801519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66" name="Elbow Connector 65"/>
            <p:cNvCxnSpPr>
              <a:stCxn id="10" idx="4"/>
              <a:endCxn id="45" idx="0"/>
            </p:cNvCxnSpPr>
            <p:nvPr/>
          </p:nvCxnSpPr>
          <p:spPr bwMode="auto">
            <a:xfrm rot="16200000" flipH="1">
              <a:off x="841345" y="4487372"/>
              <a:ext cx="1223491" cy="684076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70" name="Elbow Connector 69"/>
            <p:cNvCxnSpPr>
              <a:stCxn id="15" idx="4"/>
              <a:endCxn id="46" idx="0"/>
            </p:cNvCxnSpPr>
            <p:nvPr/>
          </p:nvCxnSpPr>
          <p:spPr bwMode="auto">
            <a:xfrm rot="5400000">
              <a:off x="4981806" y="4487372"/>
              <a:ext cx="1223491" cy="684077"/>
            </a:xfrm>
            <a:prstGeom prst="bentConnector3">
              <a:avLst>
                <a:gd name="adj1" fmla="val 61298"/>
              </a:avLst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73" name="Folded Corner 72"/>
            <p:cNvSpPr/>
            <p:nvPr/>
          </p:nvSpPr>
          <p:spPr bwMode="auto">
            <a:xfrm>
              <a:off x="174948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4" name="Folded Corner 73"/>
            <p:cNvSpPr/>
            <p:nvPr/>
          </p:nvSpPr>
          <p:spPr bwMode="auto">
            <a:xfrm>
              <a:off x="6511652" y="5441801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2200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3020" y="3497584"/>
              <a:ext cx="5400600" cy="3313715"/>
            </a:xfrm>
            <a:prstGeom prst="rect">
              <a:avLst/>
            </a:prstGeom>
            <a:noFill/>
            <a:ln w="3175">
              <a:solidFill>
                <a:srgbClr val="00FF00"/>
              </a:solidFill>
              <a:prstDash val="dash"/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 bwMode="auto">
            <a:xfrm>
              <a:off x="2695228" y="3673539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RSA-2048</a:t>
              </a: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695228" y="2521411"/>
              <a:ext cx="1696172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FF00FF"/>
                  </a:solidFill>
                </a:rPr>
                <a:t>BB84</a:t>
              </a: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551212" y="5401731"/>
              <a:ext cx="194421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2000" b="0" smtClean="0">
                  <a:ln w="12700">
                    <a:noFill/>
                  </a:ln>
                  <a:solidFill>
                    <a:srgbClr val="3333FF"/>
                  </a:solidFill>
                </a:rPr>
                <a:t>AES-256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 bwMode="auto">
            <a:xfrm flipH="1" flipV="1">
              <a:off x="606996" y="6017543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39" name="Folded Corner 38"/>
            <p:cNvSpPr/>
            <p:nvPr/>
          </p:nvSpPr>
          <p:spPr bwMode="auto">
            <a:xfrm>
              <a:off x="174948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Arrow Connector 48"/>
            <p:cNvCxnSpPr/>
            <p:nvPr/>
          </p:nvCxnSpPr>
          <p:spPr bwMode="auto">
            <a:xfrm flipH="1">
              <a:off x="2479204" y="6016277"/>
              <a:ext cx="2088232" cy="1588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lg" len="lg"/>
              <a:tailEnd type="triangle" w="lg" len="lg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935588" y="5801841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flipH="1" flipV="1">
              <a:off x="5935588" y="6017865"/>
              <a:ext cx="504056" cy="3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sp>
          <p:nvSpPr>
            <p:cNvPr id="53" name="Folded Corner 52"/>
            <p:cNvSpPr/>
            <p:nvPr/>
          </p:nvSpPr>
          <p:spPr bwMode="auto">
            <a:xfrm>
              <a:off x="6511652" y="5945857"/>
              <a:ext cx="360040" cy="432048"/>
            </a:xfrm>
            <a:prstGeom prst="foldedCorner">
              <a:avLst>
                <a:gd name="adj" fmla="val 40072"/>
              </a:avLst>
            </a:prstGeom>
            <a:solidFill>
              <a:srgbClr val="FF0022"/>
            </a:solidFill>
            <a:ln w="317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lIns="0" tIns="0" rIns="0" bIns="0"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 bwMode="auto">
            <a:xfrm>
              <a:off x="1831132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  <p:sp>
          <p:nvSpPr>
            <p:cNvPr id="48" name="TextBox 47"/>
            <p:cNvSpPr txBox="1"/>
            <p:nvPr/>
          </p:nvSpPr>
          <p:spPr bwMode="auto">
            <a:xfrm>
              <a:off x="4340779" y="4844471"/>
              <a:ext cx="864096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sz="2000" b="0" smtClean="0">
                  <a:ln w="12700">
                    <a:noFill/>
                  </a:ln>
                  <a:solidFill>
                    <a:srgbClr val="FFFFFF"/>
                  </a:solidFill>
                </a:rPr>
                <a:t>Key</a:t>
              </a:r>
            </a:p>
          </p:txBody>
        </p:sp>
      </p:grpSp>
      <p:sp>
        <p:nvSpPr>
          <p:cNvPr id="50" name="Text Box 29"/>
          <p:cNvSpPr txBox="1">
            <a:spLocks noChangeArrowheads="1"/>
          </p:cNvSpPr>
          <p:nvPr/>
        </p:nvSpPr>
        <p:spPr bwMode="auto">
          <a:xfrm>
            <a:off x="152401" y="7292975"/>
            <a:ext cx="7064374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www.swissquantum.com</a:t>
            </a:r>
          </a:p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ID Quantique </a:t>
            </a:r>
            <a:r>
              <a:rPr lang="en-CA" sz="1600" b="0" i="1" smtClean="0">
                <a:solidFill>
                  <a:srgbClr val="C0C0C0"/>
                </a:solidFill>
                <a:cs typeface="Arial" pitchFamily="34" charset="0"/>
              </a:rPr>
              <a:t>Cerberis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 system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(2010)</a:t>
            </a:r>
          </a:p>
        </p:txBody>
      </p:sp>
      <p:sp>
        <p:nvSpPr>
          <p:cNvPr id="55" name="TextBox 54"/>
          <p:cNvSpPr txBox="1"/>
          <p:nvPr/>
        </p:nvSpPr>
        <p:spPr bwMode="auto">
          <a:xfrm>
            <a:off x="4783450" y="5845133"/>
            <a:ext cx="136819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sz="2000" b="0" smtClean="0">
                <a:ln w="12700">
                  <a:noFill/>
                </a:ln>
                <a:solidFill>
                  <a:srgbClr val="00FF00"/>
                </a:solidFill>
              </a:rPr>
              <a:t>Certified</a:t>
            </a:r>
          </a:p>
        </p:txBody>
      </p:sp>
    </p:spTree>
    <p:extLst>
      <p:ext uri="{BB962C8B-B14F-4D97-AF65-F5344CB8AC3E}">
        <p14:creationId xmlns:p14="http://schemas.microsoft.com/office/powerpoint/2010/main" val="383032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5" name="Explosion 1 44"/>
          <p:cNvSpPr/>
          <p:nvPr/>
        </p:nvSpPr>
        <p:spPr bwMode="auto">
          <a:xfrm>
            <a:off x="8095637" y="4605319"/>
            <a:ext cx="1800250" cy="1181906"/>
          </a:xfrm>
          <a:prstGeom prst="irregularSeal1">
            <a:avLst/>
          </a:prstGeom>
          <a:solidFill>
            <a:srgbClr val="006666"/>
          </a:solidFill>
          <a:ln w="38100" cap="sq" cmpd="sng" algn="ctr">
            <a:solidFill>
              <a:srgbClr val="FF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Cryptography:                     classical     vs.    quantum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247650" y="1298782"/>
            <a:ext cx="39597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Based on...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247650" y="2390559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Convenient to implement?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247650" y="3171042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Forward secure?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247650" y="3951525"/>
            <a:ext cx="4391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Authenticate via PKI?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247650" y="4735577"/>
            <a:ext cx="439178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Loopholes in implementations?</a:t>
            </a:r>
            <a:endParaRPr lang="en-US" sz="2600" b="0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902752" y="5917483"/>
            <a:ext cx="373667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CA" sz="2600" smtClean="0">
                <a:solidFill>
                  <a:srgbClr val="FFFFFF"/>
                </a:solidFill>
              </a:rPr>
              <a:t>Exploitable retroactively?</a:t>
            </a:r>
            <a:endParaRPr lang="en-US" sz="2600" b="0">
              <a:solidFill>
                <a:srgbClr val="FFFFFF"/>
              </a:solidFill>
            </a:endParaRPr>
          </a:p>
        </p:txBody>
      </p:sp>
      <p:cxnSp>
        <p:nvCxnSpPr>
          <p:cNvPr id="11" name="Elbow Connector 10"/>
          <p:cNvCxnSpPr>
            <a:endCxn id="9" idx="1"/>
          </p:cNvCxnSpPr>
          <p:nvPr/>
        </p:nvCxnSpPr>
        <p:spPr bwMode="auto">
          <a:xfrm rot="16200000" flipH="1">
            <a:off x="350991" y="5811998"/>
            <a:ext cx="735630" cy="367892"/>
          </a:xfrm>
          <a:prstGeom prst="bentConnector2">
            <a:avLst/>
          </a:prstGeom>
          <a:noFill/>
          <a:ln w="25400" algn="ctr">
            <a:solidFill>
              <a:srgbClr val="EAEAEA"/>
            </a:solidFill>
            <a:round/>
            <a:headEnd/>
            <a:tailEnd type="arrow" w="lg" len="lg"/>
          </a:ln>
        </p:spPr>
      </p:cxnSp>
      <p:sp>
        <p:nvSpPr>
          <p:cNvPr id="23" name="TextBox 9"/>
          <p:cNvSpPr txBox="1">
            <a:spLocks noChangeArrowheads="1"/>
          </p:cNvSpPr>
          <p:nvPr/>
        </p:nvSpPr>
        <p:spPr bwMode="auto">
          <a:xfrm>
            <a:off x="4495410" y="901482"/>
            <a:ext cx="280839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FF8200"/>
                </a:solidFill>
              </a:rPr>
              <a:t>Unproven mathematical assumptions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7720191" y="1095003"/>
            <a:ext cx="253976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00FF00"/>
                </a:solidFill>
              </a:rPr>
              <a:t>Laws of</a:t>
            </a:r>
          </a:p>
          <a:p>
            <a:r>
              <a:rPr lang="en-CA" sz="2600" b="0" smtClean="0">
                <a:solidFill>
                  <a:srgbClr val="00FF00"/>
                </a:solidFill>
              </a:rPr>
              <a:t>physics</a:t>
            </a:r>
            <a:endParaRPr lang="en-US" sz="2600" b="0" baseline="30000">
              <a:solidFill>
                <a:srgbClr val="C0C0C0"/>
              </a:solidFill>
            </a:endParaRPr>
          </a:p>
        </p:txBody>
      </p:sp>
      <p:sp>
        <p:nvSpPr>
          <p:cNvPr id="25" name="TextBox 9"/>
          <p:cNvSpPr txBox="1">
            <a:spLocks noChangeArrowheads="1"/>
          </p:cNvSpPr>
          <p:nvPr/>
        </p:nvSpPr>
        <p:spPr bwMode="auto">
          <a:xfrm>
            <a:off x="4495410" y="2386990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7724212" y="2386989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No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7724212" y="3171042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4495410" y="3167473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No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7720192" y="3949288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30" name="TextBox 9"/>
          <p:cNvSpPr txBox="1">
            <a:spLocks noChangeArrowheads="1"/>
          </p:cNvSpPr>
          <p:nvPr/>
        </p:nvSpPr>
        <p:spPr bwMode="auto">
          <a:xfrm>
            <a:off x="4495410" y="3949287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Yes</a:t>
            </a:r>
            <a:endParaRPr lang="en-US" sz="2600" b="0">
              <a:solidFill>
                <a:srgbClr val="00FF00"/>
              </a:solidFill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4495410" y="4933385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Yes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807870" y="4441730"/>
            <a:ext cx="2336255" cy="1504185"/>
          </a:xfrm>
          <a:prstGeom prst="rect">
            <a:avLst/>
          </a:prstGeom>
          <a:solidFill>
            <a:srgbClr val="000000"/>
          </a:solidFill>
          <a:ln w="28575" cap="sq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CA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2" name="TextBox 9"/>
          <p:cNvSpPr txBox="1">
            <a:spLocks noChangeArrowheads="1"/>
          </p:cNvSpPr>
          <p:nvPr/>
        </p:nvSpPr>
        <p:spPr bwMode="auto">
          <a:xfrm>
            <a:off x="7708817" y="4933384"/>
            <a:ext cx="25511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FF8200"/>
                </a:solidFill>
              </a:rPr>
              <a:t>Yes</a:t>
            </a:r>
            <a:endParaRPr lang="en-US" sz="2600" b="0">
              <a:solidFill>
                <a:srgbClr val="FF8200"/>
              </a:solidFill>
            </a:endParaRPr>
          </a:p>
        </p:txBody>
      </p:sp>
      <p:sp>
        <p:nvSpPr>
          <p:cNvPr id="33" name="TextBox 9"/>
          <p:cNvSpPr txBox="1">
            <a:spLocks noChangeArrowheads="1"/>
          </p:cNvSpPr>
          <p:nvPr/>
        </p:nvSpPr>
        <p:spPr bwMode="auto">
          <a:xfrm>
            <a:off x="7722894" y="6117537"/>
            <a:ext cx="25484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smtClean="0">
                <a:solidFill>
                  <a:srgbClr val="00FF00"/>
                </a:solidFill>
              </a:rPr>
              <a:t>No</a:t>
            </a:r>
            <a:r>
              <a:rPr lang="en-CA" sz="2600" baseline="30000" smtClean="0">
                <a:solidFill>
                  <a:srgbClr val="C0C0C0"/>
                </a:solidFill>
              </a:rPr>
              <a:t>*</a:t>
            </a:r>
            <a:endParaRPr lang="en-US" sz="2600" b="0" baseline="30000">
              <a:solidFill>
                <a:srgbClr val="C0C0C0"/>
              </a:solidFill>
            </a:endParaRP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4495410" y="6117536"/>
            <a:ext cx="280839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CA" sz="2600" b="0" smtClean="0">
                <a:solidFill>
                  <a:srgbClr val="EAEAEA"/>
                </a:solidFill>
              </a:rPr>
              <a:t>Sometimes</a:t>
            </a:r>
            <a:endParaRPr lang="en-US" sz="2600" b="0">
              <a:solidFill>
                <a:srgbClr val="EAEAEA"/>
              </a:solidFill>
            </a:endParaRPr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*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Single exception: A. Lamas-Linares &amp; C. Kurtsiefer, Opt. Express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15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9388 (2007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44" name="Arc 43"/>
          <p:cNvSpPr/>
          <p:nvPr/>
        </p:nvSpPr>
        <p:spPr bwMode="auto">
          <a:xfrm rot="20170741" flipV="1">
            <a:off x="8340364" y="3353790"/>
            <a:ext cx="1093652" cy="1022665"/>
          </a:xfrm>
          <a:prstGeom prst="arc">
            <a:avLst>
              <a:gd name="adj1" fmla="val 18348788"/>
              <a:gd name="adj2" fmla="val 756788"/>
            </a:avLst>
          </a:prstGeom>
          <a:noFill/>
          <a:ln w="12700" algn="ctr">
            <a:solidFill>
              <a:srgbClr val="EAEAEA"/>
            </a:solidFill>
            <a:round/>
            <a:headEnd/>
            <a:tailEnd type="arrow" w="lg" len="lg"/>
          </a:ln>
        </p:spPr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98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9" grpId="0"/>
      <p:bldP spid="46" grpId="0" animBg="1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Communication security you enjoy daily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8880" y="905297"/>
            <a:ext cx="960812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Paying by credit card in a supermarket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Cell phone conversations, SMS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Email, chat, online calls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Secure browsing, shopping online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Cloud storage and communication between your devices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Software updates on your computer, phone, tablet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Online banking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Off-line banking: the </a:t>
            </a:r>
            <a:r>
              <a:rPr lang="en-CA" sz="2500" i="1" smtClean="0">
                <a:solidFill>
                  <a:srgbClr val="FFFFFF"/>
                </a:solidFill>
              </a:rPr>
              <a:t>bank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Electricity, water: the </a:t>
            </a:r>
            <a:r>
              <a:rPr lang="en-CA" sz="2500" i="1" smtClean="0">
                <a:solidFill>
                  <a:srgbClr val="FFFFFF"/>
                </a:solidFill>
              </a:rPr>
              <a:t>utility</a:t>
            </a:r>
            <a:r>
              <a:rPr lang="en-CA" sz="2500" smtClean="0">
                <a:solidFill>
                  <a:srgbClr val="FFFFFF"/>
                </a:solidFill>
              </a:rPr>
              <a:t> needs to communicate internally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Car keys, electronic door keys, access control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Government services (online or off-line)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Medical records at your doctor, hospital</a:t>
            </a: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 smtClean="0">
                <a:solidFill>
                  <a:srgbClr val="FFFFFF"/>
                </a:solidFill>
              </a:rPr>
              <a:t>Bypassing government surveillance and censorship</a:t>
            </a:r>
          </a:p>
          <a:p>
            <a:pPr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r>
              <a:rPr lang="en-CA" sz="2500">
                <a:solidFill>
                  <a:srgbClr val="FFFFFF"/>
                </a:solidFill>
              </a:rPr>
              <a:t>Security </a:t>
            </a:r>
            <a:r>
              <a:rPr lang="en-CA" sz="2500" smtClean="0">
                <a:solidFill>
                  <a:srgbClr val="FFFFFF"/>
                </a:solidFill>
              </a:rPr>
              <a:t>cameras, industrial automation, military, spies...</a:t>
            </a:r>
            <a:endParaRPr lang="en-CA" sz="2500">
              <a:solidFill>
                <a:srgbClr val="FFFFFF"/>
              </a:solidFill>
            </a:endParaRPr>
          </a:p>
          <a:p>
            <a:pPr lvl="0" algn="l">
              <a:lnSpc>
                <a:spcPct val="110000"/>
              </a:lnSpc>
              <a:spcAft>
                <a:spcPts val="500"/>
              </a:spcAft>
              <a:buClr>
                <a:srgbClr val="FF0000"/>
              </a:buClr>
            </a:pPr>
            <a:endParaRPr lang="en-CA" sz="25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2" cstate="print"/>
          <a:srcRect b="2335"/>
          <a:stretch/>
        </p:blipFill>
        <p:spPr bwMode="auto">
          <a:xfrm>
            <a:off x="246956" y="972964"/>
            <a:ext cx="1379537" cy="166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1928"/>
          <a:stretch/>
        </p:blipFill>
        <p:spPr bwMode="auto">
          <a:xfrm>
            <a:off x="8726026" y="769764"/>
            <a:ext cx="1314018" cy="186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" name="Line 11"/>
          <p:cNvSpPr>
            <a:spLocks noChangeShapeType="1"/>
          </p:cNvSpPr>
          <p:nvPr/>
        </p:nvSpPr>
        <p:spPr bwMode="auto">
          <a:xfrm flipV="1">
            <a:off x="1831132" y="2013397"/>
            <a:ext cx="6696744" cy="0"/>
          </a:xfrm>
          <a:prstGeom prst="line">
            <a:avLst/>
          </a:prstGeom>
          <a:noFill/>
          <a:ln w="38100">
            <a:solidFill>
              <a:srgbClr val="3333FF"/>
            </a:solidFill>
            <a:miter lim="800000"/>
            <a:headEnd/>
            <a:tailEnd type="arrow" w="med" len="med"/>
          </a:ln>
        </p:spPr>
        <p:txBody>
          <a:bodyPr lIns="102860" tIns="51429" rIns="102860" bIns="51429"/>
          <a:lstStyle/>
          <a:p>
            <a:endParaRPr lang="en-US"/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4948" y="2705497"/>
            <a:ext cx="98296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600" smtClean="0">
                <a:solidFill>
                  <a:srgbClr val="FFFFFF"/>
                </a:solidFill>
              </a:rPr>
              <a:t>Alice</a:t>
            </a:r>
            <a:endParaRPr lang="en-US" sz="2600">
              <a:solidFill>
                <a:srgbClr val="FFFFFF"/>
              </a:solidFill>
            </a:endParaRPr>
          </a:p>
        </p:txBody>
      </p:sp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175948" y="2705497"/>
            <a:ext cx="93610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600" smtClean="0">
                <a:solidFill>
                  <a:srgbClr val="FFFFFF"/>
                </a:solidFill>
              </a:rPr>
              <a:t>Bob</a:t>
            </a:r>
            <a:endParaRPr lang="en-US" sz="260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/>
                <a:r>
                  <a:rPr lang="nb-NO" sz="2600" smtClean="0">
                    <a:solidFill>
                      <a:srgbClr val="FFFFFF"/>
                    </a:solidFill>
                  </a:rPr>
                  <a:t>Secret key rate  </a:t>
                </a:r>
                <a14:m>
                  <m:oMath xmlns:m="http://schemas.openxmlformats.org/officeDocument/2006/math"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𝑹</m:t>
                    </m:r>
                    <m:r>
                      <a:rPr lang="pt-BR" sz="2600" i="1" smtClean="0">
                        <a:solidFill>
                          <a:srgbClr val="FFFFFF"/>
                        </a:solidFill>
                        <a:latin typeface="Cambria Math"/>
                      </a:rPr>
                      <m:t>=</m:t>
                    </m:r>
                    <m:r>
                      <a:rPr lang="nb-NO" sz="2600" b="1" i="1" smtClean="0">
                        <a:solidFill>
                          <a:srgbClr val="FFFFFF"/>
                        </a:solidFill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nb-NO" sz="2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nb-NO" sz="2600" b="1" i="0" smtClean="0">
                            <a:solidFill>
                              <a:srgbClr val="FFFFFF"/>
                            </a:solidFill>
                            <a:latin typeface="Cambria Math"/>
                          </a:rPr>
                          <m:t>QBER</m:t>
                        </m:r>
                      </m:e>
                    </m:d>
                  </m:oMath>
                </a14:m>
                <a:endParaRPr lang="en-US" sz="26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2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2708" y="3684036"/>
                <a:ext cx="9103320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1139" t="-11111" b="-296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832758" y="3065357"/>
            <a:ext cx="3920090" cy="2272541"/>
            <a:chOff x="5615898" y="3281561"/>
            <a:chExt cx="3920090" cy="2272541"/>
          </a:xfrm>
        </p:grpSpPr>
        <p:sp>
          <p:nvSpPr>
            <p:cNvPr id="14" name="Line 5"/>
            <p:cNvSpPr>
              <a:spLocks noChangeShapeType="1"/>
            </p:cNvSpPr>
            <p:nvPr/>
          </p:nvSpPr>
          <p:spPr bwMode="auto">
            <a:xfrm>
              <a:off x="6057044" y="4867878"/>
              <a:ext cx="2977489" cy="104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 flipV="1">
              <a:off x="7453331" y="4868923"/>
              <a:ext cx="0" cy="63187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6045647" y="4924354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17" name="Rectangle 12"/>
            <p:cNvSpPr>
              <a:spLocks noChangeArrowheads="1"/>
            </p:cNvSpPr>
            <p:nvPr/>
          </p:nvSpPr>
          <p:spPr bwMode="auto">
            <a:xfrm>
              <a:off x="7238602" y="4924354"/>
              <a:ext cx="4794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0.11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>
              <a:off x="6118533" y="3422504"/>
              <a:ext cx="0" cy="1509606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 flipH="1" flipV="1">
              <a:off x="6057044" y="3418420"/>
              <a:ext cx="61489" cy="0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>
              <a:off x="5871151" y="4727512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5872739" y="3281561"/>
              <a:ext cx="142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>
              <a:off x="7427336" y="4858465"/>
              <a:ext cx="28575" cy="9413"/>
            </a:xfrm>
            <a:prstGeom prst="line">
              <a:avLst/>
            </a:prstGeom>
            <a:noFill/>
            <a:ln w="12700">
              <a:solidFill>
                <a:srgbClr val="DDDD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/>
          </p:nvSpPr>
          <p:spPr bwMode="auto">
            <a:xfrm>
              <a:off x="6118533" y="3421460"/>
              <a:ext cx="1337377" cy="1447463"/>
            </a:xfrm>
            <a:custGeom>
              <a:avLst/>
              <a:gdLst>
                <a:gd name="T0" fmla="*/ 56 w 5537"/>
                <a:gd name="T1" fmla="*/ 104 h 4122"/>
                <a:gd name="T2" fmla="*/ 168 w 5537"/>
                <a:gd name="T3" fmla="*/ 266 h 4122"/>
                <a:gd name="T4" fmla="*/ 279 w 5537"/>
                <a:gd name="T5" fmla="*/ 409 h 4122"/>
                <a:gd name="T6" fmla="*/ 391 w 5537"/>
                <a:gd name="T7" fmla="*/ 542 h 4122"/>
                <a:gd name="T8" fmla="*/ 503 w 5537"/>
                <a:gd name="T9" fmla="*/ 666 h 4122"/>
                <a:gd name="T10" fmla="*/ 615 w 5537"/>
                <a:gd name="T11" fmla="*/ 784 h 4122"/>
                <a:gd name="T12" fmla="*/ 726 w 5537"/>
                <a:gd name="T13" fmla="*/ 898 h 4122"/>
                <a:gd name="T14" fmla="*/ 839 w 5537"/>
                <a:gd name="T15" fmla="*/ 1008 h 4122"/>
                <a:gd name="T16" fmla="*/ 951 w 5537"/>
                <a:gd name="T17" fmla="*/ 1113 h 4122"/>
                <a:gd name="T18" fmla="*/ 1063 w 5537"/>
                <a:gd name="T19" fmla="*/ 1217 h 4122"/>
                <a:gd name="T20" fmla="*/ 1175 w 5537"/>
                <a:gd name="T21" fmla="*/ 1317 h 4122"/>
                <a:gd name="T22" fmla="*/ 1286 w 5537"/>
                <a:gd name="T23" fmla="*/ 1413 h 4122"/>
                <a:gd name="T24" fmla="*/ 1398 w 5537"/>
                <a:gd name="T25" fmla="*/ 1509 h 4122"/>
                <a:gd name="T26" fmla="*/ 1510 w 5537"/>
                <a:gd name="T27" fmla="*/ 1602 h 4122"/>
                <a:gd name="T28" fmla="*/ 1622 w 5537"/>
                <a:gd name="T29" fmla="*/ 1692 h 4122"/>
                <a:gd name="T30" fmla="*/ 1733 w 5537"/>
                <a:gd name="T31" fmla="*/ 1782 h 4122"/>
                <a:gd name="T32" fmla="*/ 1845 w 5537"/>
                <a:gd name="T33" fmla="*/ 1869 h 4122"/>
                <a:gd name="T34" fmla="*/ 1958 w 5537"/>
                <a:gd name="T35" fmla="*/ 1955 h 4122"/>
                <a:gd name="T36" fmla="*/ 2070 w 5537"/>
                <a:gd name="T37" fmla="*/ 2038 h 4122"/>
                <a:gd name="T38" fmla="*/ 2182 w 5537"/>
                <a:gd name="T39" fmla="*/ 2121 h 4122"/>
                <a:gd name="T40" fmla="*/ 2293 w 5537"/>
                <a:gd name="T41" fmla="*/ 2202 h 4122"/>
                <a:gd name="T42" fmla="*/ 2405 w 5537"/>
                <a:gd name="T43" fmla="*/ 2282 h 4122"/>
                <a:gd name="T44" fmla="*/ 2517 w 5537"/>
                <a:gd name="T45" fmla="*/ 2361 h 4122"/>
                <a:gd name="T46" fmla="*/ 2629 w 5537"/>
                <a:gd name="T47" fmla="*/ 2437 h 4122"/>
                <a:gd name="T48" fmla="*/ 2740 w 5537"/>
                <a:gd name="T49" fmla="*/ 2512 h 4122"/>
                <a:gd name="T50" fmla="*/ 2852 w 5537"/>
                <a:gd name="T51" fmla="*/ 2588 h 4122"/>
                <a:gd name="T52" fmla="*/ 2965 w 5537"/>
                <a:gd name="T53" fmla="*/ 2662 h 4122"/>
                <a:gd name="T54" fmla="*/ 3077 w 5537"/>
                <a:gd name="T55" fmla="*/ 2733 h 4122"/>
                <a:gd name="T56" fmla="*/ 3189 w 5537"/>
                <a:gd name="T57" fmla="*/ 2805 h 4122"/>
                <a:gd name="T58" fmla="*/ 3299 w 5537"/>
                <a:gd name="T59" fmla="*/ 2877 h 4122"/>
                <a:gd name="T60" fmla="*/ 3411 w 5537"/>
                <a:gd name="T61" fmla="*/ 2946 h 4122"/>
                <a:gd name="T62" fmla="*/ 3523 w 5537"/>
                <a:gd name="T63" fmla="*/ 3015 h 4122"/>
                <a:gd name="T64" fmla="*/ 3635 w 5537"/>
                <a:gd name="T65" fmla="*/ 3083 h 4122"/>
                <a:gd name="T66" fmla="*/ 3746 w 5537"/>
                <a:gd name="T67" fmla="*/ 3150 h 4122"/>
                <a:gd name="T68" fmla="*/ 3858 w 5537"/>
                <a:gd name="T69" fmla="*/ 3217 h 4122"/>
                <a:gd name="T70" fmla="*/ 3970 w 5537"/>
                <a:gd name="T71" fmla="*/ 3282 h 4122"/>
                <a:gd name="T72" fmla="*/ 4082 w 5537"/>
                <a:gd name="T73" fmla="*/ 3346 h 4122"/>
                <a:gd name="T74" fmla="*/ 4195 w 5537"/>
                <a:gd name="T75" fmla="*/ 3410 h 4122"/>
                <a:gd name="T76" fmla="*/ 4306 w 5537"/>
                <a:gd name="T77" fmla="*/ 3473 h 4122"/>
                <a:gd name="T78" fmla="*/ 4418 w 5537"/>
                <a:gd name="T79" fmla="*/ 3536 h 4122"/>
                <a:gd name="T80" fmla="*/ 4530 w 5537"/>
                <a:gd name="T81" fmla="*/ 3597 h 4122"/>
                <a:gd name="T82" fmla="*/ 4642 w 5537"/>
                <a:gd name="T83" fmla="*/ 3658 h 4122"/>
                <a:gd name="T84" fmla="*/ 4753 w 5537"/>
                <a:gd name="T85" fmla="*/ 3718 h 4122"/>
                <a:gd name="T86" fmla="*/ 4865 w 5537"/>
                <a:gd name="T87" fmla="*/ 3778 h 4122"/>
                <a:gd name="T88" fmla="*/ 4977 w 5537"/>
                <a:gd name="T89" fmla="*/ 3837 h 4122"/>
                <a:gd name="T90" fmla="*/ 5089 w 5537"/>
                <a:gd name="T91" fmla="*/ 3895 h 4122"/>
                <a:gd name="T92" fmla="*/ 5201 w 5537"/>
                <a:gd name="T93" fmla="*/ 3952 h 4122"/>
                <a:gd name="T94" fmla="*/ 5312 w 5537"/>
                <a:gd name="T95" fmla="*/ 4010 h 4122"/>
                <a:gd name="T96" fmla="*/ 5425 w 5537"/>
                <a:gd name="T97" fmla="*/ 4065 h 4122"/>
                <a:gd name="T98" fmla="*/ 5537 w 5537"/>
                <a:gd name="T99" fmla="*/ 4122 h 4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37" h="4122">
                  <a:moveTo>
                    <a:pt x="0" y="0"/>
                  </a:moveTo>
                  <a:lnTo>
                    <a:pt x="56" y="104"/>
                  </a:lnTo>
                  <a:lnTo>
                    <a:pt x="112" y="189"/>
                  </a:lnTo>
                  <a:lnTo>
                    <a:pt x="168" y="266"/>
                  </a:lnTo>
                  <a:lnTo>
                    <a:pt x="223" y="339"/>
                  </a:lnTo>
                  <a:lnTo>
                    <a:pt x="279" y="409"/>
                  </a:lnTo>
                  <a:lnTo>
                    <a:pt x="335" y="477"/>
                  </a:lnTo>
                  <a:lnTo>
                    <a:pt x="391" y="542"/>
                  </a:lnTo>
                  <a:lnTo>
                    <a:pt x="447" y="604"/>
                  </a:lnTo>
                  <a:lnTo>
                    <a:pt x="503" y="666"/>
                  </a:lnTo>
                  <a:lnTo>
                    <a:pt x="559" y="726"/>
                  </a:lnTo>
                  <a:lnTo>
                    <a:pt x="615" y="784"/>
                  </a:lnTo>
                  <a:lnTo>
                    <a:pt x="672" y="842"/>
                  </a:lnTo>
                  <a:lnTo>
                    <a:pt x="726" y="898"/>
                  </a:lnTo>
                  <a:lnTo>
                    <a:pt x="783" y="953"/>
                  </a:lnTo>
                  <a:lnTo>
                    <a:pt x="839" y="1008"/>
                  </a:lnTo>
                  <a:lnTo>
                    <a:pt x="895" y="1062"/>
                  </a:lnTo>
                  <a:lnTo>
                    <a:pt x="951" y="1113"/>
                  </a:lnTo>
                  <a:lnTo>
                    <a:pt x="1007" y="1165"/>
                  </a:lnTo>
                  <a:lnTo>
                    <a:pt x="1063" y="1217"/>
                  </a:lnTo>
                  <a:lnTo>
                    <a:pt x="1119" y="1266"/>
                  </a:lnTo>
                  <a:lnTo>
                    <a:pt x="1175" y="1317"/>
                  </a:lnTo>
                  <a:lnTo>
                    <a:pt x="1230" y="1365"/>
                  </a:lnTo>
                  <a:lnTo>
                    <a:pt x="1286" y="1413"/>
                  </a:lnTo>
                  <a:lnTo>
                    <a:pt x="1342" y="1462"/>
                  </a:lnTo>
                  <a:lnTo>
                    <a:pt x="1398" y="1509"/>
                  </a:lnTo>
                  <a:lnTo>
                    <a:pt x="1454" y="1556"/>
                  </a:lnTo>
                  <a:lnTo>
                    <a:pt x="1510" y="1602"/>
                  </a:lnTo>
                  <a:lnTo>
                    <a:pt x="1566" y="1648"/>
                  </a:lnTo>
                  <a:lnTo>
                    <a:pt x="1622" y="1692"/>
                  </a:lnTo>
                  <a:lnTo>
                    <a:pt x="1678" y="1737"/>
                  </a:lnTo>
                  <a:lnTo>
                    <a:pt x="1733" y="1782"/>
                  </a:lnTo>
                  <a:lnTo>
                    <a:pt x="1789" y="1825"/>
                  </a:lnTo>
                  <a:lnTo>
                    <a:pt x="1845" y="1869"/>
                  </a:lnTo>
                  <a:lnTo>
                    <a:pt x="1902" y="1912"/>
                  </a:lnTo>
                  <a:lnTo>
                    <a:pt x="1958" y="1955"/>
                  </a:lnTo>
                  <a:lnTo>
                    <a:pt x="2014" y="1997"/>
                  </a:lnTo>
                  <a:lnTo>
                    <a:pt x="2070" y="2038"/>
                  </a:lnTo>
                  <a:lnTo>
                    <a:pt x="2126" y="2079"/>
                  </a:lnTo>
                  <a:lnTo>
                    <a:pt x="2182" y="2121"/>
                  </a:lnTo>
                  <a:lnTo>
                    <a:pt x="2237" y="2162"/>
                  </a:lnTo>
                  <a:lnTo>
                    <a:pt x="2293" y="2202"/>
                  </a:lnTo>
                  <a:lnTo>
                    <a:pt x="2349" y="2242"/>
                  </a:lnTo>
                  <a:lnTo>
                    <a:pt x="2405" y="2282"/>
                  </a:lnTo>
                  <a:lnTo>
                    <a:pt x="2461" y="2322"/>
                  </a:lnTo>
                  <a:lnTo>
                    <a:pt x="2517" y="2361"/>
                  </a:lnTo>
                  <a:lnTo>
                    <a:pt x="2573" y="2399"/>
                  </a:lnTo>
                  <a:lnTo>
                    <a:pt x="2629" y="2437"/>
                  </a:lnTo>
                  <a:lnTo>
                    <a:pt x="2685" y="2475"/>
                  </a:lnTo>
                  <a:lnTo>
                    <a:pt x="2740" y="2512"/>
                  </a:lnTo>
                  <a:lnTo>
                    <a:pt x="2796" y="2550"/>
                  </a:lnTo>
                  <a:lnTo>
                    <a:pt x="2852" y="2588"/>
                  </a:lnTo>
                  <a:lnTo>
                    <a:pt x="2908" y="2624"/>
                  </a:lnTo>
                  <a:lnTo>
                    <a:pt x="2965" y="2662"/>
                  </a:lnTo>
                  <a:lnTo>
                    <a:pt x="3021" y="2698"/>
                  </a:lnTo>
                  <a:lnTo>
                    <a:pt x="3077" y="2733"/>
                  </a:lnTo>
                  <a:lnTo>
                    <a:pt x="3133" y="2770"/>
                  </a:lnTo>
                  <a:lnTo>
                    <a:pt x="3189" y="2805"/>
                  </a:lnTo>
                  <a:lnTo>
                    <a:pt x="3244" y="2842"/>
                  </a:lnTo>
                  <a:lnTo>
                    <a:pt x="3299" y="2877"/>
                  </a:lnTo>
                  <a:lnTo>
                    <a:pt x="3355" y="2911"/>
                  </a:lnTo>
                  <a:lnTo>
                    <a:pt x="3411" y="2946"/>
                  </a:lnTo>
                  <a:lnTo>
                    <a:pt x="3467" y="2981"/>
                  </a:lnTo>
                  <a:lnTo>
                    <a:pt x="3523" y="3015"/>
                  </a:lnTo>
                  <a:lnTo>
                    <a:pt x="3579" y="3049"/>
                  </a:lnTo>
                  <a:lnTo>
                    <a:pt x="3635" y="3083"/>
                  </a:lnTo>
                  <a:lnTo>
                    <a:pt x="3691" y="3117"/>
                  </a:lnTo>
                  <a:lnTo>
                    <a:pt x="3746" y="3150"/>
                  </a:lnTo>
                  <a:lnTo>
                    <a:pt x="3802" y="3183"/>
                  </a:lnTo>
                  <a:lnTo>
                    <a:pt x="3858" y="3217"/>
                  </a:lnTo>
                  <a:lnTo>
                    <a:pt x="3914" y="3249"/>
                  </a:lnTo>
                  <a:lnTo>
                    <a:pt x="3970" y="3282"/>
                  </a:lnTo>
                  <a:lnTo>
                    <a:pt x="4026" y="3315"/>
                  </a:lnTo>
                  <a:lnTo>
                    <a:pt x="4082" y="3346"/>
                  </a:lnTo>
                  <a:lnTo>
                    <a:pt x="4138" y="3378"/>
                  </a:lnTo>
                  <a:lnTo>
                    <a:pt x="4195" y="3410"/>
                  </a:lnTo>
                  <a:lnTo>
                    <a:pt x="4249" y="3442"/>
                  </a:lnTo>
                  <a:lnTo>
                    <a:pt x="4306" y="3473"/>
                  </a:lnTo>
                  <a:lnTo>
                    <a:pt x="4362" y="3505"/>
                  </a:lnTo>
                  <a:lnTo>
                    <a:pt x="4418" y="3536"/>
                  </a:lnTo>
                  <a:lnTo>
                    <a:pt x="4474" y="3566"/>
                  </a:lnTo>
                  <a:lnTo>
                    <a:pt x="4530" y="3597"/>
                  </a:lnTo>
                  <a:lnTo>
                    <a:pt x="4586" y="3628"/>
                  </a:lnTo>
                  <a:lnTo>
                    <a:pt x="4642" y="3658"/>
                  </a:lnTo>
                  <a:lnTo>
                    <a:pt x="4698" y="3689"/>
                  </a:lnTo>
                  <a:lnTo>
                    <a:pt x="4753" y="3718"/>
                  </a:lnTo>
                  <a:lnTo>
                    <a:pt x="4809" y="3749"/>
                  </a:lnTo>
                  <a:lnTo>
                    <a:pt x="4865" y="3778"/>
                  </a:lnTo>
                  <a:lnTo>
                    <a:pt x="4921" y="3808"/>
                  </a:lnTo>
                  <a:lnTo>
                    <a:pt x="4977" y="3837"/>
                  </a:lnTo>
                  <a:lnTo>
                    <a:pt x="5033" y="3866"/>
                  </a:lnTo>
                  <a:lnTo>
                    <a:pt x="5089" y="3895"/>
                  </a:lnTo>
                  <a:lnTo>
                    <a:pt x="5145" y="3924"/>
                  </a:lnTo>
                  <a:lnTo>
                    <a:pt x="5201" y="3952"/>
                  </a:lnTo>
                  <a:lnTo>
                    <a:pt x="5256" y="3981"/>
                  </a:lnTo>
                  <a:lnTo>
                    <a:pt x="5312" y="4010"/>
                  </a:lnTo>
                  <a:lnTo>
                    <a:pt x="5369" y="4038"/>
                  </a:lnTo>
                  <a:lnTo>
                    <a:pt x="5425" y="4065"/>
                  </a:lnTo>
                  <a:lnTo>
                    <a:pt x="5481" y="4094"/>
                  </a:lnTo>
                  <a:lnTo>
                    <a:pt x="5537" y="4122"/>
                  </a:lnTo>
                </a:path>
              </a:pathLst>
            </a:custGeom>
            <a:noFill/>
            <a:ln w="28575" cap="rnd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7560477" y="5246325"/>
              <a:ext cx="7421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QBER</a:t>
              </a:r>
            </a:p>
          </p:txBody>
        </p:sp>
        <p:sp>
          <p:nvSpPr>
            <p:cNvPr id="25" name="Rectangle 12"/>
            <p:cNvSpPr>
              <a:spLocks noChangeArrowheads="1"/>
            </p:cNvSpPr>
            <p:nvPr/>
          </p:nvSpPr>
          <p:spPr bwMode="auto">
            <a:xfrm>
              <a:off x="5615898" y="4022099"/>
              <a:ext cx="1859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i="1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cs typeface="Arial" pitchFamily="34" charset="0"/>
                </a:rPr>
                <a:t>R</a:t>
              </a:r>
            </a:p>
          </p:txBody>
        </p:sp>
        <p:cxnSp>
          <p:nvCxnSpPr>
            <p:cNvPr id="26" name="Straight Connector 25"/>
            <p:cNvCxnSpPr>
              <a:stCxn id="23" idx="49"/>
            </p:cNvCxnSpPr>
            <p:nvPr/>
          </p:nvCxnSpPr>
          <p:spPr bwMode="auto">
            <a:xfrm>
              <a:off x="7455910" y="4868923"/>
              <a:ext cx="208007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775" y="82387"/>
            <a:ext cx="2379776" cy="2594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04715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5400000">
            <a:off x="240719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CC0099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 rot="13500000">
            <a:off x="277597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2" name="Straight Arrow Connector 51"/>
          <p:cNvCxnSpPr/>
          <p:nvPr/>
        </p:nvCxnSpPr>
        <p:spPr bwMode="auto">
          <a:xfrm>
            <a:off x="3127276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3333FF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rot="8100000">
            <a:off x="349605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 rot="8100000">
            <a:off x="3856093" y="1481361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00CC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67" name="Straight Arrow Connector 66"/>
          <p:cNvCxnSpPr/>
          <p:nvPr/>
        </p:nvCxnSpPr>
        <p:spPr bwMode="auto">
          <a:xfrm rot="13500000">
            <a:off x="4216133" y="1490098"/>
            <a:ext cx="0" cy="432048"/>
          </a:xfrm>
          <a:prstGeom prst="straightConnector1">
            <a:avLst/>
          </a:prstGeom>
          <a:solidFill>
            <a:schemeClr val="accent1"/>
          </a:solidFill>
          <a:ln w="38100" cap="sq" cmpd="sng" algn="ctr">
            <a:solidFill>
              <a:srgbClr val="FF99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5470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71" name="Group 170"/>
          <p:cNvGrpSpPr/>
          <p:nvPr/>
        </p:nvGrpSpPr>
        <p:grpSpPr>
          <a:xfrm>
            <a:off x="1471092" y="4263805"/>
            <a:ext cx="7344816" cy="3297050"/>
            <a:chOff x="1471092" y="4027469"/>
            <a:chExt cx="7344816" cy="3533386"/>
          </a:xfrm>
        </p:grpSpPr>
        <p:sp>
          <p:nvSpPr>
            <p:cNvPr id="28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56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6" name="Group 45"/>
            <p:cNvGrpSpPr/>
            <p:nvPr/>
          </p:nvGrpSpPr>
          <p:grpSpPr>
            <a:xfrm>
              <a:off x="3829005" y="4536517"/>
              <a:ext cx="2628991" cy="1080122"/>
              <a:chOff x="1471092" y="4511487"/>
              <a:chExt cx="7344816" cy="3018546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471092" y="4511487"/>
                <a:ext cx="7344816" cy="3018545"/>
                <a:chOff x="1471092" y="257225"/>
                <a:chExt cx="7344816" cy="7272808"/>
              </a:xfrm>
            </p:grpSpPr>
            <p:cxnSp>
              <p:nvCxnSpPr>
                <p:cNvPr id="49" name="Straight Connector 48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0" name="Straight Connector 49"/>
                <p:cNvCxnSpPr/>
                <p:nvPr/>
              </p:nvCxnSpPr>
              <p:spPr bwMode="auto">
                <a:xfrm>
                  <a:off x="5143500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48" name="Straight Connector 47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0" name="Straight Connector 39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Straight Connector 64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6" name="Freeform 95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4"/>
          <p:cNvSpPr>
            <a:spLocks noChangeArrowheads="1"/>
          </p:cNvSpPr>
          <p:nvPr/>
        </p:nvSpPr>
        <p:spPr bwMode="auto">
          <a:xfrm>
            <a:off x="0" y="2940262"/>
            <a:ext cx="10287000" cy="4774988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1470990" y="1054485"/>
            <a:ext cx="7344816" cy="3297050"/>
            <a:chOff x="1471092" y="4027469"/>
            <a:chExt cx="7344816" cy="3533386"/>
          </a:xfrm>
        </p:grpSpPr>
        <p:sp>
          <p:nvSpPr>
            <p:cNvPr id="94" name="TextBox 9"/>
            <p:cNvSpPr txBox="1">
              <a:spLocks noChangeArrowheads="1"/>
            </p:cNvSpPr>
            <p:nvPr/>
          </p:nvSpPr>
          <p:spPr bwMode="auto">
            <a:xfrm>
              <a:off x="1471092" y="7088179"/>
              <a:ext cx="73448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000000"/>
                  </a:solidFill>
                </a:rPr>
                <a:t>.</a:t>
              </a:r>
              <a:r>
                <a:rPr lang="nb-NO" smtClean="0">
                  <a:solidFill>
                    <a:srgbClr val="FF9900"/>
                  </a:solidFill>
                </a:rPr>
                <a:t>Laws of physics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C0C0C0"/>
                  </a:solidFill>
                </a:rPr>
                <a:t>&amp;</a:t>
              </a:r>
              <a:r>
                <a:rPr lang="nb-NO" smtClean="0">
                  <a:solidFill>
                    <a:srgbClr val="FFFFFF"/>
                  </a:solidFill>
                </a:rPr>
                <a:t>   </a:t>
              </a:r>
              <a:r>
                <a:rPr lang="nb-NO" smtClean="0">
                  <a:solidFill>
                    <a:srgbClr val="FF00FF"/>
                  </a:solidFill>
                </a:rPr>
                <a:t>Model of equipment</a:t>
              </a:r>
            </a:p>
          </p:txBody>
        </p:sp>
        <p:sp>
          <p:nvSpPr>
            <p:cNvPr id="95" name="TextBox 9"/>
            <p:cNvSpPr txBox="1">
              <a:spLocks noChangeArrowheads="1"/>
            </p:cNvSpPr>
            <p:nvPr/>
          </p:nvSpPr>
          <p:spPr bwMode="auto">
            <a:xfrm>
              <a:off x="3559324" y="6181693"/>
              <a:ext cx="3168352" cy="477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Security proof</a:t>
              </a: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471092" y="7560855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04" name="Group 103"/>
            <p:cNvGrpSpPr/>
            <p:nvPr/>
          </p:nvGrpSpPr>
          <p:grpSpPr>
            <a:xfrm>
              <a:off x="3829005" y="4536517"/>
              <a:ext cx="2628992" cy="1080122"/>
              <a:chOff x="1471092" y="4511487"/>
              <a:chExt cx="7344818" cy="3018546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1471092" y="4511487"/>
                <a:ext cx="7344818" cy="3018545"/>
                <a:chOff x="1471092" y="257225"/>
                <a:chExt cx="7344818" cy="7272808"/>
              </a:xfrm>
            </p:grpSpPr>
            <p:cxnSp>
              <p:nvCxnSpPr>
                <p:cNvPr id="180" name="Straight Connector 179"/>
                <p:cNvCxnSpPr/>
                <p:nvPr/>
              </p:nvCxnSpPr>
              <p:spPr bwMode="auto">
                <a:xfrm flipH="1">
                  <a:off x="1471092" y="257225"/>
                  <a:ext cx="3672408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1" name="Straight Connector 180"/>
                <p:cNvCxnSpPr/>
                <p:nvPr/>
              </p:nvCxnSpPr>
              <p:spPr bwMode="auto">
                <a:xfrm>
                  <a:off x="5143501" y="257225"/>
                  <a:ext cx="3672409" cy="7272808"/>
                </a:xfrm>
                <a:prstGeom prst="line">
                  <a:avLst/>
                </a:prstGeom>
                <a:solidFill>
                  <a:schemeClr val="accent1"/>
                </a:solidFill>
                <a:ln w="12700" cap="sq" cmpd="sng" algn="ctr">
                  <a:solidFill>
                    <a:srgbClr val="C0C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179" name="Straight Connector 178"/>
              <p:cNvCxnSpPr/>
              <p:nvPr/>
            </p:nvCxnSpPr>
            <p:spPr bwMode="auto">
              <a:xfrm>
                <a:off x="1471092" y="7530033"/>
                <a:ext cx="7344816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05" name="Straight Connector 104"/>
            <p:cNvCxnSpPr/>
            <p:nvPr/>
          </p:nvCxnSpPr>
          <p:spPr bwMode="auto">
            <a:xfrm flipV="1">
              <a:off x="1471092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 flipH="1" flipV="1">
              <a:off x="6727676" y="5832663"/>
              <a:ext cx="2088232" cy="172819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3559324" y="5832663"/>
              <a:ext cx="3168352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2047156" y="7088916"/>
              <a:ext cx="619268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2589064" y="6644079"/>
              <a:ext cx="5113558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V="1">
              <a:off x="3127276" y="6202729"/>
              <a:ext cx="4029662" cy="140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517950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 flipV="1">
              <a:off x="5994358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 flipV="1">
              <a:off x="6727676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 flipV="1">
              <a:off x="4378568" y="5832663"/>
              <a:ext cx="0" cy="36004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 flipV="1">
              <a:off x="3559324" y="5845468"/>
              <a:ext cx="0" cy="34723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 flipV="1">
              <a:off x="3919364" y="6207511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 flipV="1">
              <a:off x="3144859" y="619129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6334183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7087716" y="6205279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 flipV="1">
              <a:off x="3496053" y="6660755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9" name="Straight Connector 128"/>
            <p:cNvCxnSpPr/>
            <p:nvPr/>
          </p:nvCxnSpPr>
          <p:spPr bwMode="auto">
            <a:xfrm flipV="1">
              <a:off x="276723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 bwMode="auto">
            <a:xfrm flipV="1">
              <a:off x="4216133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 flipV="1">
              <a:off x="4927476" y="6654368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5719564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V="1">
              <a:off x="6516091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V="1">
              <a:off x="7303740" y="6667142"/>
              <a:ext cx="0" cy="432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 flipV="1">
              <a:off x="8023820" y="6906407"/>
              <a:ext cx="626" cy="18000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2" name="Freeform 141"/>
            <p:cNvSpPr/>
            <p:nvPr/>
          </p:nvSpPr>
          <p:spPr>
            <a:xfrm>
              <a:off x="4354830" y="4968567"/>
              <a:ext cx="1581150" cy="232634"/>
            </a:xfrm>
            <a:custGeom>
              <a:avLst/>
              <a:gdLst>
                <a:gd name="connsiteX0" fmla="*/ 0 w 1581150"/>
                <a:gd name="connsiteY0" fmla="*/ 215265 h 215474"/>
                <a:gd name="connsiteX1" fmla="*/ 9525 w 1581150"/>
                <a:gd name="connsiteY1" fmla="*/ 209550 h 215474"/>
                <a:gd name="connsiteX2" fmla="*/ 19050 w 1581150"/>
                <a:gd name="connsiteY2" fmla="*/ 198120 h 215474"/>
                <a:gd name="connsiteX3" fmla="*/ 24765 w 1581150"/>
                <a:gd name="connsiteY3" fmla="*/ 196215 h 215474"/>
                <a:gd name="connsiteX4" fmla="*/ 36195 w 1581150"/>
                <a:gd name="connsiteY4" fmla="*/ 188595 h 215474"/>
                <a:gd name="connsiteX5" fmla="*/ 40005 w 1581150"/>
                <a:gd name="connsiteY5" fmla="*/ 182880 h 215474"/>
                <a:gd name="connsiteX6" fmla="*/ 47625 w 1581150"/>
                <a:gd name="connsiteY6" fmla="*/ 177165 h 215474"/>
                <a:gd name="connsiteX7" fmla="*/ 59055 w 1581150"/>
                <a:gd name="connsiteY7" fmla="*/ 169545 h 215474"/>
                <a:gd name="connsiteX8" fmla="*/ 70485 w 1581150"/>
                <a:gd name="connsiteY8" fmla="*/ 160020 h 215474"/>
                <a:gd name="connsiteX9" fmla="*/ 76200 w 1581150"/>
                <a:gd name="connsiteY9" fmla="*/ 154305 h 215474"/>
                <a:gd name="connsiteX10" fmla="*/ 81915 w 1581150"/>
                <a:gd name="connsiteY10" fmla="*/ 152400 h 215474"/>
                <a:gd name="connsiteX11" fmla="*/ 87630 w 1581150"/>
                <a:gd name="connsiteY11" fmla="*/ 148590 h 215474"/>
                <a:gd name="connsiteX12" fmla="*/ 91440 w 1581150"/>
                <a:gd name="connsiteY12" fmla="*/ 142875 h 215474"/>
                <a:gd name="connsiteX13" fmla="*/ 108585 w 1581150"/>
                <a:gd name="connsiteY13" fmla="*/ 139065 h 215474"/>
                <a:gd name="connsiteX14" fmla="*/ 127635 w 1581150"/>
                <a:gd name="connsiteY14" fmla="*/ 131445 h 215474"/>
                <a:gd name="connsiteX15" fmla="*/ 133350 w 1581150"/>
                <a:gd name="connsiteY15" fmla="*/ 125730 h 215474"/>
                <a:gd name="connsiteX16" fmla="*/ 139065 w 1581150"/>
                <a:gd name="connsiteY16" fmla="*/ 123825 h 215474"/>
                <a:gd name="connsiteX17" fmla="*/ 146685 w 1581150"/>
                <a:gd name="connsiteY17" fmla="*/ 112395 h 215474"/>
                <a:gd name="connsiteX18" fmla="*/ 156210 w 1581150"/>
                <a:gd name="connsiteY18" fmla="*/ 108585 h 215474"/>
                <a:gd name="connsiteX19" fmla="*/ 169545 w 1581150"/>
                <a:gd name="connsiteY19" fmla="*/ 100965 h 215474"/>
                <a:gd name="connsiteX20" fmla="*/ 188595 w 1581150"/>
                <a:gd name="connsiteY20" fmla="*/ 97155 h 215474"/>
                <a:gd name="connsiteX21" fmla="*/ 194310 w 1581150"/>
                <a:gd name="connsiteY21" fmla="*/ 95250 h 215474"/>
                <a:gd name="connsiteX22" fmla="*/ 207645 w 1581150"/>
                <a:gd name="connsiteY22" fmla="*/ 85725 h 215474"/>
                <a:gd name="connsiteX23" fmla="*/ 219075 w 1581150"/>
                <a:gd name="connsiteY23" fmla="*/ 81915 h 215474"/>
                <a:gd name="connsiteX24" fmla="*/ 230505 w 1581150"/>
                <a:gd name="connsiteY24" fmla="*/ 74295 h 215474"/>
                <a:gd name="connsiteX25" fmla="*/ 236220 w 1581150"/>
                <a:gd name="connsiteY25" fmla="*/ 72390 h 215474"/>
                <a:gd name="connsiteX26" fmla="*/ 253365 w 1581150"/>
                <a:gd name="connsiteY26" fmla="*/ 68580 h 215474"/>
                <a:gd name="connsiteX27" fmla="*/ 264795 w 1581150"/>
                <a:gd name="connsiteY27" fmla="*/ 66675 h 215474"/>
                <a:gd name="connsiteX28" fmla="*/ 272415 w 1581150"/>
                <a:gd name="connsiteY28" fmla="*/ 64770 h 215474"/>
                <a:gd name="connsiteX29" fmla="*/ 297180 w 1581150"/>
                <a:gd name="connsiteY29" fmla="*/ 62865 h 215474"/>
                <a:gd name="connsiteX30" fmla="*/ 314325 w 1581150"/>
                <a:gd name="connsiteY30" fmla="*/ 57150 h 215474"/>
                <a:gd name="connsiteX31" fmla="*/ 320040 w 1581150"/>
                <a:gd name="connsiteY31" fmla="*/ 55245 h 215474"/>
                <a:gd name="connsiteX32" fmla="*/ 325755 w 1581150"/>
                <a:gd name="connsiteY32" fmla="*/ 53340 h 215474"/>
                <a:gd name="connsiteX33" fmla="*/ 333375 w 1581150"/>
                <a:gd name="connsiteY33" fmla="*/ 51435 h 215474"/>
                <a:gd name="connsiteX34" fmla="*/ 346710 w 1581150"/>
                <a:gd name="connsiteY34" fmla="*/ 47625 h 215474"/>
                <a:gd name="connsiteX35" fmla="*/ 371475 w 1581150"/>
                <a:gd name="connsiteY35" fmla="*/ 43815 h 215474"/>
                <a:gd name="connsiteX36" fmla="*/ 392430 w 1581150"/>
                <a:gd name="connsiteY36" fmla="*/ 38100 h 215474"/>
                <a:gd name="connsiteX37" fmla="*/ 411480 w 1581150"/>
                <a:gd name="connsiteY37" fmla="*/ 36195 h 215474"/>
                <a:gd name="connsiteX38" fmla="*/ 432435 w 1581150"/>
                <a:gd name="connsiteY38" fmla="*/ 32385 h 215474"/>
                <a:gd name="connsiteX39" fmla="*/ 438150 w 1581150"/>
                <a:gd name="connsiteY39" fmla="*/ 30480 h 215474"/>
                <a:gd name="connsiteX40" fmla="*/ 445770 w 1581150"/>
                <a:gd name="connsiteY40" fmla="*/ 28575 h 215474"/>
                <a:gd name="connsiteX41" fmla="*/ 466725 w 1581150"/>
                <a:gd name="connsiteY41" fmla="*/ 24765 h 215474"/>
                <a:gd name="connsiteX42" fmla="*/ 472440 w 1581150"/>
                <a:gd name="connsiteY42" fmla="*/ 22860 h 215474"/>
                <a:gd name="connsiteX43" fmla="*/ 487680 w 1581150"/>
                <a:gd name="connsiteY43" fmla="*/ 20955 h 215474"/>
                <a:gd name="connsiteX44" fmla="*/ 510540 w 1581150"/>
                <a:gd name="connsiteY44" fmla="*/ 17145 h 215474"/>
                <a:gd name="connsiteX45" fmla="*/ 594360 w 1581150"/>
                <a:gd name="connsiteY45" fmla="*/ 11430 h 215474"/>
                <a:gd name="connsiteX46" fmla="*/ 621030 w 1581150"/>
                <a:gd name="connsiteY46" fmla="*/ 9525 h 215474"/>
                <a:gd name="connsiteX47" fmla="*/ 649605 w 1581150"/>
                <a:gd name="connsiteY47" fmla="*/ 3810 h 215474"/>
                <a:gd name="connsiteX48" fmla="*/ 760095 w 1581150"/>
                <a:gd name="connsiteY48" fmla="*/ 0 h 215474"/>
                <a:gd name="connsiteX49" fmla="*/ 866775 w 1581150"/>
                <a:gd name="connsiteY49" fmla="*/ 1905 h 215474"/>
                <a:gd name="connsiteX50" fmla="*/ 946785 w 1581150"/>
                <a:gd name="connsiteY50" fmla="*/ 5715 h 215474"/>
                <a:gd name="connsiteX51" fmla="*/ 1089660 w 1581150"/>
                <a:gd name="connsiteY51" fmla="*/ 7620 h 215474"/>
                <a:gd name="connsiteX52" fmla="*/ 1099185 w 1581150"/>
                <a:gd name="connsiteY52" fmla="*/ 9525 h 215474"/>
                <a:gd name="connsiteX53" fmla="*/ 1143000 w 1581150"/>
                <a:gd name="connsiteY53" fmla="*/ 13335 h 215474"/>
                <a:gd name="connsiteX54" fmla="*/ 1154430 w 1581150"/>
                <a:gd name="connsiteY54" fmla="*/ 19050 h 215474"/>
                <a:gd name="connsiteX55" fmla="*/ 1173480 w 1581150"/>
                <a:gd name="connsiteY55" fmla="*/ 22860 h 215474"/>
                <a:gd name="connsiteX56" fmla="*/ 1198245 w 1581150"/>
                <a:gd name="connsiteY56" fmla="*/ 26670 h 215474"/>
                <a:gd name="connsiteX57" fmla="*/ 1217295 w 1581150"/>
                <a:gd name="connsiteY57" fmla="*/ 32385 h 215474"/>
                <a:gd name="connsiteX58" fmla="*/ 1224915 w 1581150"/>
                <a:gd name="connsiteY58" fmla="*/ 36195 h 215474"/>
                <a:gd name="connsiteX59" fmla="*/ 1230630 w 1581150"/>
                <a:gd name="connsiteY59" fmla="*/ 38100 h 215474"/>
                <a:gd name="connsiteX60" fmla="*/ 1236345 w 1581150"/>
                <a:gd name="connsiteY60" fmla="*/ 41910 h 215474"/>
                <a:gd name="connsiteX61" fmla="*/ 1243965 w 1581150"/>
                <a:gd name="connsiteY61" fmla="*/ 47625 h 215474"/>
                <a:gd name="connsiteX62" fmla="*/ 1253490 w 1581150"/>
                <a:gd name="connsiteY62" fmla="*/ 49530 h 215474"/>
                <a:gd name="connsiteX63" fmla="*/ 1263015 w 1581150"/>
                <a:gd name="connsiteY63" fmla="*/ 53340 h 215474"/>
                <a:gd name="connsiteX64" fmla="*/ 1268730 w 1581150"/>
                <a:gd name="connsiteY64" fmla="*/ 57150 h 215474"/>
                <a:gd name="connsiteX65" fmla="*/ 1278255 w 1581150"/>
                <a:gd name="connsiteY65" fmla="*/ 59055 h 215474"/>
                <a:gd name="connsiteX66" fmla="*/ 1285875 w 1581150"/>
                <a:gd name="connsiteY66" fmla="*/ 62865 h 215474"/>
                <a:gd name="connsiteX67" fmla="*/ 1291590 w 1581150"/>
                <a:gd name="connsiteY67" fmla="*/ 66675 h 215474"/>
                <a:gd name="connsiteX68" fmla="*/ 1303020 w 1581150"/>
                <a:gd name="connsiteY68" fmla="*/ 70485 h 215474"/>
                <a:gd name="connsiteX69" fmla="*/ 1314450 w 1581150"/>
                <a:gd name="connsiteY69" fmla="*/ 76200 h 215474"/>
                <a:gd name="connsiteX70" fmla="*/ 1322070 w 1581150"/>
                <a:gd name="connsiteY70" fmla="*/ 80010 h 215474"/>
                <a:gd name="connsiteX71" fmla="*/ 1327785 w 1581150"/>
                <a:gd name="connsiteY71" fmla="*/ 83820 h 215474"/>
                <a:gd name="connsiteX72" fmla="*/ 1346835 w 1581150"/>
                <a:gd name="connsiteY72" fmla="*/ 89535 h 215474"/>
                <a:gd name="connsiteX73" fmla="*/ 1358265 w 1581150"/>
                <a:gd name="connsiteY73" fmla="*/ 93345 h 215474"/>
                <a:gd name="connsiteX74" fmla="*/ 1365885 w 1581150"/>
                <a:gd name="connsiteY74" fmla="*/ 95250 h 215474"/>
                <a:gd name="connsiteX75" fmla="*/ 1373505 w 1581150"/>
                <a:gd name="connsiteY75" fmla="*/ 99060 h 215474"/>
                <a:gd name="connsiteX76" fmla="*/ 1392555 w 1581150"/>
                <a:gd name="connsiteY76" fmla="*/ 104775 h 215474"/>
                <a:gd name="connsiteX77" fmla="*/ 1405890 w 1581150"/>
                <a:gd name="connsiteY77" fmla="*/ 108585 h 215474"/>
                <a:gd name="connsiteX78" fmla="*/ 1411605 w 1581150"/>
                <a:gd name="connsiteY78" fmla="*/ 112395 h 215474"/>
                <a:gd name="connsiteX79" fmla="*/ 1424940 w 1581150"/>
                <a:gd name="connsiteY79" fmla="*/ 118110 h 215474"/>
                <a:gd name="connsiteX80" fmla="*/ 1430655 w 1581150"/>
                <a:gd name="connsiteY80" fmla="*/ 123825 h 215474"/>
                <a:gd name="connsiteX81" fmla="*/ 1442085 w 1581150"/>
                <a:gd name="connsiteY81" fmla="*/ 129540 h 215474"/>
                <a:gd name="connsiteX82" fmla="*/ 1447800 w 1581150"/>
                <a:gd name="connsiteY82" fmla="*/ 135255 h 215474"/>
                <a:gd name="connsiteX83" fmla="*/ 1466850 w 1581150"/>
                <a:gd name="connsiteY83" fmla="*/ 144780 h 215474"/>
                <a:gd name="connsiteX84" fmla="*/ 1483995 w 1581150"/>
                <a:gd name="connsiteY84" fmla="*/ 154305 h 215474"/>
                <a:gd name="connsiteX85" fmla="*/ 1489710 w 1581150"/>
                <a:gd name="connsiteY85" fmla="*/ 158115 h 215474"/>
                <a:gd name="connsiteX86" fmla="*/ 1497330 w 1581150"/>
                <a:gd name="connsiteY86" fmla="*/ 165735 h 215474"/>
                <a:gd name="connsiteX87" fmla="*/ 1510665 w 1581150"/>
                <a:gd name="connsiteY87" fmla="*/ 171450 h 215474"/>
                <a:gd name="connsiteX88" fmla="*/ 1520190 w 1581150"/>
                <a:gd name="connsiteY88" fmla="*/ 175260 h 215474"/>
                <a:gd name="connsiteX89" fmla="*/ 1525905 w 1581150"/>
                <a:gd name="connsiteY89" fmla="*/ 177165 h 215474"/>
                <a:gd name="connsiteX90" fmla="*/ 1537335 w 1581150"/>
                <a:gd name="connsiteY90" fmla="*/ 184785 h 215474"/>
                <a:gd name="connsiteX91" fmla="*/ 1552575 w 1581150"/>
                <a:gd name="connsiteY91" fmla="*/ 192405 h 215474"/>
                <a:gd name="connsiteX92" fmla="*/ 1562100 w 1581150"/>
                <a:gd name="connsiteY92" fmla="*/ 200025 h 215474"/>
                <a:gd name="connsiteX93" fmla="*/ 1571625 w 1581150"/>
                <a:gd name="connsiteY93" fmla="*/ 211455 h 215474"/>
                <a:gd name="connsiteX94" fmla="*/ 1577340 w 1581150"/>
                <a:gd name="connsiteY94" fmla="*/ 215265 h 215474"/>
                <a:gd name="connsiteX95" fmla="*/ 1581150 w 1581150"/>
                <a:gd name="connsiteY95" fmla="*/ 215265 h 21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1581150" h="215474">
                  <a:moveTo>
                    <a:pt x="0" y="215265"/>
                  </a:moveTo>
                  <a:cubicBezTo>
                    <a:pt x="3175" y="213360"/>
                    <a:pt x="6714" y="211960"/>
                    <a:pt x="9525" y="209550"/>
                  </a:cubicBezTo>
                  <a:cubicBezTo>
                    <a:pt x="21825" y="199007"/>
                    <a:pt x="3485" y="208497"/>
                    <a:pt x="19050" y="198120"/>
                  </a:cubicBezTo>
                  <a:cubicBezTo>
                    <a:pt x="20721" y="197006"/>
                    <a:pt x="23010" y="197190"/>
                    <a:pt x="24765" y="196215"/>
                  </a:cubicBezTo>
                  <a:cubicBezTo>
                    <a:pt x="28768" y="193991"/>
                    <a:pt x="36195" y="188595"/>
                    <a:pt x="36195" y="188595"/>
                  </a:cubicBezTo>
                  <a:cubicBezTo>
                    <a:pt x="37465" y="186690"/>
                    <a:pt x="38386" y="184499"/>
                    <a:pt x="40005" y="182880"/>
                  </a:cubicBezTo>
                  <a:cubicBezTo>
                    <a:pt x="42250" y="180635"/>
                    <a:pt x="45024" y="178986"/>
                    <a:pt x="47625" y="177165"/>
                  </a:cubicBezTo>
                  <a:cubicBezTo>
                    <a:pt x="51376" y="174539"/>
                    <a:pt x="55817" y="172783"/>
                    <a:pt x="59055" y="169545"/>
                  </a:cubicBezTo>
                  <a:cubicBezTo>
                    <a:pt x="75751" y="152849"/>
                    <a:pt x="54572" y="173281"/>
                    <a:pt x="70485" y="160020"/>
                  </a:cubicBezTo>
                  <a:cubicBezTo>
                    <a:pt x="72555" y="158295"/>
                    <a:pt x="73958" y="155799"/>
                    <a:pt x="76200" y="154305"/>
                  </a:cubicBezTo>
                  <a:cubicBezTo>
                    <a:pt x="77871" y="153191"/>
                    <a:pt x="80119" y="153298"/>
                    <a:pt x="81915" y="152400"/>
                  </a:cubicBezTo>
                  <a:cubicBezTo>
                    <a:pt x="83963" y="151376"/>
                    <a:pt x="85725" y="149860"/>
                    <a:pt x="87630" y="148590"/>
                  </a:cubicBezTo>
                  <a:cubicBezTo>
                    <a:pt x="88900" y="146685"/>
                    <a:pt x="89535" y="144145"/>
                    <a:pt x="91440" y="142875"/>
                  </a:cubicBezTo>
                  <a:cubicBezTo>
                    <a:pt x="92593" y="142106"/>
                    <a:pt x="108375" y="139107"/>
                    <a:pt x="108585" y="139065"/>
                  </a:cubicBezTo>
                  <a:cubicBezTo>
                    <a:pt x="130177" y="122871"/>
                    <a:pt x="99835" y="143800"/>
                    <a:pt x="127635" y="131445"/>
                  </a:cubicBezTo>
                  <a:cubicBezTo>
                    <a:pt x="130097" y="130351"/>
                    <a:pt x="131108" y="127224"/>
                    <a:pt x="133350" y="125730"/>
                  </a:cubicBezTo>
                  <a:cubicBezTo>
                    <a:pt x="135021" y="124616"/>
                    <a:pt x="137160" y="124460"/>
                    <a:pt x="139065" y="123825"/>
                  </a:cubicBezTo>
                  <a:cubicBezTo>
                    <a:pt x="141605" y="120015"/>
                    <a:pt x="142433" y="114096"/>
                    <a:pt x="146685" y="112395"/>
                  </a:cubicBezTo>
                  <a:cubicBezTo>
                    <a:pt x="149860" y="111125"/>
                    <a:pt x="153151" y="110114"/>
                    <a:pt x="156210" y="108585"/>
                  </a:cubicBezTo>
                  <a:cubicBezTo>
                    <a:pt x="175342" y="99019"/>
                    <a:pt x="146167" y="110984"/>
                    <a:pt x="169545" y="100965"/>
                  </a:cubicBezTo>
                  <a:cubicBezTo>
                    <a:pt x="176195" y="98115"/>
                    <a:pt x="180707" y="98282"/>
                    <a:pt x="188595" y="97155"/>
                  </a:cubicBezTo>
                  <a:cubicBezTo>
                    <a:pt x="190500" y="96520"/>
                    <a:pt x="192567" y="96246"/>
                    <a:pt x="194310" y="95250"/>
                  </a:cubicBezTo>
                  <a:cubicBezTo>
                    <a:pt x="196773" y="93843"/>
                    <a:pt x="204328" y="87199"/>
                    <a:pt x="207645" y="85725"/>
                  </a:cubicBezTo>
                  <a:cubicBezTo>
                    <a:pt x="211315" y="84094"/>
                    <a:pt x="215733" y="84143"/>
                    <a:pt x="219075" y="81915"/>
                  </a:cubicBezTo>
                  <a:cubicBezTo>
                    <a:pt x="222885" y="79375"/>
                    <a:pt x="226161" y="75743"/>
                    <a:pt x="230505" y="74295"/>
                  </a:cubicBezTo>
                  <a:cubicBezTo>
                    <a:pt x="232410" y="73660"/>
                    <a:pt x="234289" y="72942"/>
                    <a:pt x="236220" y="72390"/>
                  </a:cubicBezTo>
                  <a:cubicBezTo>
                    <a:pt x="241571" y="70861"/>
                    <a:pt x="247964" y="69562"/>
                    <a:pt x="253365" y="68580"/>
                  </a:cubicBezTo>
                  <a:cubicBezTo>
                    <a:pt x="257165" y="67889"/>
                    <a:pt x="261007" y="67433"/>
                    <a:pt x="264795" y="66675"/>
                  </a:cubicBezTo>
                  <a:cubicBezTo>
                    <a:pt x="267362" y="66162"/>
                    <a:pt x="269815" y="65076"/>
                    <a:pt x="272415" y="64770"/>
                  </a:cubicBezTo>
                  <a:cubicBezTo>
                    <a:pt x="280638" y="63803"/>
                    <a:pt x="288925" y="63500"/>
                    <a:pt x="297180" y="62865"/>
                  </a:cubicBezTo>
                  <a:lnTo>
                    <a:pt x="314325" y="57150"/>
                  </a:lnTo>
                  <a:lnTo>
                    <a:pt x="320040" y="55245"/>
                  </a:lnTo>
                  <a:cubicBezTo>
                    <a:pt x="321945" y="54610"/>
                    <a:pt x="323807" y="53827"/>
                    <a:pt x="325755" y="53340"/>
                  </a:cubicBezTo>
                  <a:cubicBezTo>
                    <a:pt x="328295" y="52705"/>
                    <a:pt x="330858" y="52154"/>
                    <a:pt x="333375" y="51435"/>
                  </a:cubicBezTo>
                  <a:cubicBezTo>
                    <a:pt x="344512" y="48253"/>
                    <a:pt x="333310" y="50603"/>
                    <a:pt x="346710" y="47625"/>
                  </a:cubicBezTo>
                  <a:cubicBezTo>
                    <a:pt x="364190" y="43741"/>
                    <a:pt x="348382" y="47664"/>
                    <a:pt x="371475" y="43815"/>
                  </a:cubicBezTo>
                  <a:cubicBezTo>
                    <a:pt x="378670" y="42616"/>
                    <a:pt x="385209" y="39132"/>
                    <a:pt x="392430" y="38100"/>
                  </a:cubicBezTo>
                  <a:cubicBezTo>
                    <a:pt x="398748" y="37197"/>
                    <a:pt x="405130" y="36830"/>
                    <a:pt x="411480" y="36195"/>
                  </a:cubicBezTo>
                  <a:cubicBezTo>
                    <a:pt x="434070" y="30548"/>
                    <a:pt x="398306" y="39211"/>
                    <a:pt x="432435" y="32385"/>
                  </a:cubicBezTo>
                  <a:cubicBezTo>
                    <a:pt x="434404" y="31991"/>
                    <a:pt x="436219" y="31032"/>
                    <a:pt x="438150" y="30480"/>
                  </a:cubicBezTo>
                  <a:cubicBezTo>
                    <a:pt x="440667" y="29761"/>
                    <a:pt x="443203" y="29088"/>
                    <a:pt x="445770" y="28575"/>
                  </a:cubicBezTo>
                  <a:cubicBezTo>
                    <a:pt x="454262" y="26877"/>
                    <a:pt x="458552" y="26808"/>
                    <a:pt x="466725" y="24765"/>
                  </a:cubicBezTo>
                  <a:cubicBezTo>
                    <a:pt x="468673" y="24278"/>
                    <a:pt x="470464" y="23219"/>
                    <a:pt x="472440" y="22860"/>
                  </a:cubicBezTo>
                  <a:cubicBezTo>
                    <a:pt x="477477" y="21944"/>
                    <a:pt x="482620" y="21733"/>
                    <a:pt x="487680" y="20955"/>
                  </a:cubicBezTo>
                  <a:cubicBezTo>
                    <a:pt x="501977" y="18755"/>
                    <a:pt x="493488" y="18695"/>
                    <a:pt x="510540" y="17145"/>
                  </a:cubicBezTo>
                  <a:cubicBezTo>
                    <a:pt x="559451" y="12699"/>
                    <a:pt x="551855" y="14087"/>
                    <a:pt x="594360" y="11430"/>
                  </a:cubicBezTo>
                  <a:lnTo>
                    <a:pt x="621030" y="9525"/>
                  </a:lnTo>
                  <a:cubicBezTo>
                    <a:pt x="632782" y="5608"/>
                    <a:pt x="629732" y="6294"/>
                    <a:pt x="649605" y="3810"/>
                  </a:cubicBezTo>
                  <a:cubicBezTo>
                    <a:pt x="696356" y="-2034"/>
                    <a:pt x="659726" y="2007"/>
                    <a:pt x="760095" y="0"/>
                  </a:cubicBezTo>
                  <a:lnTo>
                    <a:pt x="866775" y="1905"/>
                  </a:lnTo>
                  <a:cubicBezTo>
                    <a:pt x="893463" y="2722"/>
                    <a:pt x="920094" y="5031"/>
                    <a:pt x="946785" y="5715"/>
                  </a:cubicBezTo>
                  <a:cubicBezTo>
                    <a:pt x="994399" y="6936"/>
                    <a:pt x="1042035" y="6985"/>
                    <a:pt x="1089660" y="7620"/>
                  </a:cubicBezTo>
                  <a:cubicBezTo>
                    <a:pt x="1092835" y="8255"/>
                    <a:pt x="1095960" y="9232"/>
                    <a:pt x="1099185" y="9525"/>
                  </a:cubicBezTo>
                  <a:cubicBezTo>
                    <a:pt x="1118109" y="11245"/>
                    <a:pt x="1127089" y="9799"/>
                    <a:pt x="1143000" y="13335"/>
                  </a:cubicBezTo>
                  <a:cubicBezTo>
                    <a:pt x="1154115" y="15805"/>
                    <a:pt x="1143364" y="14308"/>
                    <a:pt x="1154430" y="19050"/>
                  </a:cubicBezTo>
                  <a:cubicBezTo>
                    <a:pt x="1158302" y="20709"/>
                    <a:pt x="1170525" y="22269"/>
                    <a:pt x="1173480" y="22860"/>
                  </a:cubicBezTo>
                  <a:cubicBezTo>
                    <a:pt x="1194103" y="26985"/>
                    <a:pt x="1162193" y="22664"/>
                    <a:pt x="1198245" y="26670"/>
                  </a:cubicBezTo>
                  <a:cubicBezTo>
                    <a:pt x="1205730" y="28541"/>
                    <a:pt x="1209565" y="29293"/>
                    <a:pt x="1217295" y="32385"/>
                  </a:cubicBezTo>
                  <a:cubicBezTo>
                    <a:pt x="1219932" y="33440"/>
                    <a:pt x="1222305" y="35076"/>
                    <a:pt x="1224915" y="36195"/>
                  </a:cubicBezTo>
                  <a:cubicBezTo>
                    <a:pt x="1226761" y="36986"/>
                    <a:pt x="1228834" y="37202"/>
                    <a:pt x="1230630" y="38100"/>
                  </a:cubicBezTo>
                  <a:cubicBezTo>
                    <a:pt x="1232678" y="39124"/>
                    <a:pt x="1234482" y="40579"/>
                    <a:pt x="1236345" y="41910"/>
                  </a:cubicBezTo>
                  <a:cubicBezTo>
                    <a:pt x="1238929" y="43755"/>
                    <a:pt x="1241064" y="46336"/>
                    <a:pt x="1243965" y="47625"/>
                  </a:cubicBezTo>
                  <a:cubicBezTo>
                    <a:pt x="1246924" y="48940"/>
                    <a:pt x="1250389" y="48600"/>
                    <a:pt x="1253490" y="49530"/>
                  </a:cubicBezTo>
                  <a:cubicBezTo>
                    <a:pt x="1256765" y="50513"/>
                    <a:pt x="1259956" y="51811"/>
                    <a:pt x="1263015" y="53340"/>
                  </a:cubicBezTo>
                  <a:cubicBezTo>
                    <a:pt x="1265063" y="54364"/>
                    <a:pt x="1266586" y="56346"/>
                    <a:pt x="1268730" y="57150"/>
                  </a:cubicBezTo>
                  <a:cubicBezTo>
                    <a:pt x="1271762" y="58287"/>
                    <a:pt x="1275080" y="58420"/>
                    <a:pt x="1278255" y="59055"/>
                  </a:cubicBezTo>
                  <a:cubicBezTo>
                    <a:pt x="1280795" y="60325"/>
                    <a:pt x="1283409" y="61456"/>
                    <a:pt x="1285875" y="62865"/>
                  </a:cubicBezTo>
                  <a:cubicBezTo>
                    <a:pt x="1287863" y="64001"/>
                    <a:pt x="1289498" y="65745"/>
                    <a:pt x="1291590" y="66675"/>
                  </a:cubicBezTo>
                  <a:cubicBezTo>
                    <a:pt x="1295260" y="68306"/>
                    <a:pt x="1299678" y="68257"/>
                    <a:pt x="1303020" y="70485"/>
                  </a:cubicBezTo>
                  <a:cubicBezTo>
                    <a:pt x="1314003" y="77807"/>
                    <a:pt x="1303408" y="71468"/>
                    <a:pt x="1314450" y="76200"/>
                  </a:cubicBezTo>
                  <a:cubicBezTo>
                    <a:pt x="1317060" y="77319"/>
                    <a:pt x="1319604" y="78601"/>
                    <a:pt x="1322070" y="80010"/>
                  </a:cubicBezTo>
                  <a:cubicBezTo>
                    <a:pt x="1324058" y="81146"/>
                    <a:pt x="1325693" y="82890"/>
                    <a:pt x="1327785" y="83820"/>
                  </a:cubicBezTo>
                  <a:cubicBezTo>
                    <a:pt x="1337111" y="87965"/>
                    <a:pt x="1338310" y="86977"/>
                    <a:pt x="1346835" y="89535"/>
                  </a:cubicBezTo>
                  <a:cubicBezTo>
                    <a:pt x="1350682" y="90689"/>
                    <a:pt x="1354369" y="92371"/>
                    <a:pt x="1358265" y="93345"/>
                  </a:cubicBezTo>
                  <a:cubicBezTo>
                    <a:pt x="1360805" y="93980"/>
                    <a:pt x="1363434" y="94331"/>
                    <a:pt x="1365885" y="95250"/>
                  </a:cubicBezTo>
                  <a:cubicBezTo>
                    <a:pt x="1368544" y="96247"/>
                    <a:pt x="1370868" y="98005"/>
                    <a:pt x="1373505" y="99060"/>
                  </a:cubicBezTo>
                  <a:cubicBezTo>
                    <a:pt x="1384823" y="103587"/>
                    <a:pt x="1382731" y="101968"/>
                    <a:pt x="1392555" y="104775"/>
                  </a:cubicBezTo>
                  <a:cubicBezTo>
                    <a:pt x="1411686" y="110241"/>
                    <a:pt x="1382069" y="102630"/>
                    <a:pt x="1405890" y="108585"/>
                  </a:cubicBezTo>
                  <a:cubicBezTo>
                    <a:pt x="1407795" y="109855"/>
                    <a:pt x="1409501" y="111493"/>
                    <a:pt x="1411605" y="112395"/>
                  </a:cubicBezTo>
                  <a:cubicBezTo>
                    <a:pt x="1422071" y="116880"/>
                    <a:pt x="1416500" y="111077"/>
                    <a:pt x="1424940" y="118110"/>
                  </a:cubicBezTo>
                  <a:cubicBezTo>
                    <a:pt x="1427010" y="119835"/>
                    <a:pt x="1428413" y="122331"/>
                    <a:pt x="1430655" y="123825"/>
                  </a:cubicBezTo>
                  <a:cubicBezTo>
                    <a:pt x="1447838" y="135281"/>
                    <a:pt x="1424100" y="114552"/>
                    <a:pt x="1442085" y="129540"/>
                  </a:cubicBezTo>
                  <a:cubicBezTo>
                    <a:pt x="1444155" y="131265"/>
                    <a:pt x="1445645" y="133639"/>
                    <a:pt x="1447800" y="135255"/>
                  </a:cubicBezTo>
                  <a:cubicBezTo>
                    <a:pt x="1454918" y="140594"/>
                    <a:pt x="1458818" y="141567"/>
                    <a:pt x="1466850" y="144780"/>
                  </a:cubicBezTo>
                  <a:cubicBezTo>
                    <a:pt x="1484787" y="162717"/>
                    <a:pt x="1456023" y="135657"/>
                    <a:pt x="1483995" y="154305"/>
                  </a:cubicBezTo>
                  <a:cubicBezTo>
                    <a:pt x="1485900" y="155575"/>
                    <a:pt x="1487972" y="156625"/>
                    <a:pt x="1489710" y="158115"/>
                  </a:cubicBezTo>
                  <a:cubicBezTo>
                    <a:pt x="1492437" y="160453"/>
                    <a:pt x="1494456" y="163580"/>
                    <a:pt x="1497330" y="165735"/>
                  </a:cubicBezTo>
                  <a:cubicBezTo>
                    <a:pt x="1501790" y="169080"/>
                    <a:pt x="1505760" y="169611"/>
                    <a:pt x="1510665" y="171450"/>
                  </a:cubicBezTo>
                  <a:cubicBezTo>
                    <a:pt x="1513867" y="172651"/>
                    <a:pt x="1516988" y="174059"/>
                    <a:pt x="1520190" y="175260"/>
                  </a:cubicBezTo>
                  <a:cubicBezTo>
                    <a:pt x="1522070" y="175965"/>
                    <a:pt x="1524150" y="176190"/>
                    <a:pt x="1525905" y="177165"/>
                  </a:cubicBezTo>
                  <a:cubicBezTo>
                    <a:pt x="1529908" y="179389"/>
                    <a:pt x="1533083" y="183084"/>
                    <a:pt x="1537335" y="184785"/>
                  </a:cubicBezTo>
                  <a:cubicBezTo>
                    <a:pt x="1548986" y="189445"/>
                    <a:pt x="1544015" y="186698"/>
                    <a:pt x="1552575" y="192405"/>
                  </a:cubicBezTo>
                  <a:cubicBezTo>
                    <a:pt x="1561096" y="205186"/>
                    <a:pt x="1551058" y="192664"/>
                    <a:pt x="1562100" y="200025"/>
                  </a:cubicBezTo>
                  <a:cubicBezTo>
                    <a:pt x="1571463" y="206267"/>
                    <a:pt x="1564597" y="204427"/>
                    <a:pt x="1571625" y="211455"/>
                  </a:cubicBezTo>
                  <a:cubicBezTo>
                    <a:pt x="1573244" y="213074"/>
                    <a:pt x="1575214" y="214415"/>
                    <a:pt x="1577340" y="215265"/>
                  </a:cubicBezTo>
                  <a:cubicBezTo>
                    <a:pt x="1578519" y="215737"/>
                    <a:pt x="1579880" y="215265"/>
                    <a:pt x="1581150" y="215265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>
              <a:off x="4335780" y="5204801"/>
              <a:ext cx="1602316" cy="339829"/>
            </a:xfrm>
            <a:custGeom>
              <a:avLst/>
              <a:gdLst>
                <a:gd name="connsiteX0" fmla="*/ 0 w 1602316"/>
                <a:gd name="connsiteY0" fmla="*/ 13335 h 211455"/>
                <a:gd name="connsiteX1" fmla="*/ 1905 w 1602316"/>
                <a:gd name="connsiteY1" fmla="*/ 22860 h 211455"/>
                <a:gd name="connsiteX2" fmla="*/ 9525 w 1602316"/>
                <a:gd name="connsiteY2" fmla="*/ 34290 h 211455"/>
                <a:gd name="connsiteX3" fmla="*/ 13335 w 1602316"/>
                <a:gd name="connsiteY3" fmla="*/ 40005 h 211455"/>
                <a:gd name="connsiteX4" fmla="*/ 19050 w 1602316"/>
                <a:gd name="connsiteY4" fmla="*/ 45720 h 211455"/>
                <a:gd name="connsiteX5" fmla="*/ 30480 w 1602316"/>
                <a:gd name="connsiteY5" fmla="*/ 57150 h 211455"/>
                <a:gd name="connsiteX6" fmla="*/ 40005 w 1602316"/>
                <a:gd name="connsiteY6" fmla="*/ 66675 h 211455"/>
                <a:gd name="connsiteX7" fmla="*/ 51435 w 1602316"/>
                <a:gd name="connsiteY7" fmla="*/ 78105 h 211455"/>
                <a:gd name="connsiteX8" fmla="*/ 57150 w 1602316"/>
                <a:gd name="connsiteY8" fmla="*/ 83820 h 211455"/>
                <a:gd name="connsiteX9" fmla="*/ 62865 w 1602316"/>
                <a:gd name="connsiteY9" fmla="*/ 87630 h 211455"/>
                <a:gd name="connsiteX10" fmla="*/ 74295 w 1602316"/>
                <a:gd name="connsiteY10" fmla="*/ 99060 h 211455"/>
                <a:gd name="connsiteX11" fmla="*/ 80010 w 1602316"/>
                <a:gd name="connsiteY11" fmla="*/ 106680 h 211455"/>
                <a:gd name="connsiteX12" fmla="*/ 87630 w 1602316"/>
                <a:gd name="connsiteY12" fmla="*/ 108585 h 211455"/>
                <a:gd name="connsiteX13" fmla="*/ 93345 w 1602316"/>
                <a:gd name="connsiteY13" fmla="*/ 110490 h 211455"/>
                <a:gd name="connsiteX14" fmla="*/ 104775 w 1602316"/>
                <a:gd name="connsiteY14" fmla="*/ 118110 h 211455"/>
                <a:gd name="connsiteX15" fmla="*/ 112395 w 1602316"/>
                <a:gd name="connsiteY15" fmla="*/ 123825 h 211455"/>
                <a:gd name="connsiteX16" fmla="*/ 123825 w 1602316"/>
                <a:gd name="connsiteY16" fmla="*/ 131445 h 211455"/>
                <a:gd name="connsiteX17" fmla="*/ 129540 w 1602316"/>
                <a:gd name="connsiteY17" fmla="*/ 137160 h 211455"/>
                <a:gd name="connsiteX18" fmla="*/ 135255 w 1602316"/>
                <a:gd name="connsiteY18" fmla="*/ 139065 h 211455"/>
                <a:gd name="connsiteX19" fmla="*/ 150495 w 1602316"/>
                <a:gd name="connsiteY19" fmla="*/ 142875 h 211455"/>
                <a:gd name="connsiteX20" fmla="*/ 165735 w 1602316"/>
                <a:gd name="connsiteY20" fmla="*/ 146685 h 211455"/>
                <a:gd name="connsiteX21" fmla="*/ 171450 w 1602316"/>
                <a:gd name="connsiteY21" fmla="*/ 152400 h 211455"/>
                <a:gd name="connsiteX22" fmla="*/ 180975 w 1602316"/>
                <a:gd name="connsiteY22" fmla="*/ 154305 h 211455"/>
                <a:gd name="connsiteX23" fmla="*/ 188595 w 1602316"/>
                <a:gd name="connsiteY23" fmla="*/ 158115 h 211455"/>
                <a:gd name="connsiteX24" fmla="*/ 200025 w 1602316"/>
                <a:gd name="connsiteY24" fmla="*/ 161925 h 211455"/>
                <a:gd name="connsiteX25" fmla="*/ 207645 w 1602316"/>
                <a:gd name="connsiteY25" fmla="*/ 165735 h 211455"/>
                <a:gd name="connsiteX26" fmla="*/ 215265 w 1602316"/>
                <a:gd name="connsiteY26" fmla="*/ 167640 h 211455"/>
                <a:gd name="connsiteX27" fmla="*/ 220980 w 1602316"/>
                <a:gd name="connsiteY27" fmla="*/ 169545 h 211455"/>
                <a:gd name="connsiteX28" fmla="*/ 230505 w 1602316"/>
                <a:gd name="connsiteY28" fmla="*/ 171450 h 211455"/>
                <a:gd name="connsiteX29" fmla="*/ 236220 w 1602316"/>
                <a:gd name="connsiteY29" fmla="*/ 173355 h 211455"/>
                <a:gd name="connsiteX30" fmla="*/ 264795 w 1602316"/>
                <a:gd name="connsiteY30" fmla="*/ 175260 h 211455"/>
                <a:gd name="connsiteX31" fmla="*/ 278130 w 1602316"/>
                <a:gd name="connsiteY31" fmla="*/ 177165 h 211455"/>
                <a:gd name="connsiteX32" fmla="*/ 297180 w 1602316"/>
                <a:gd name="connsiteY32" fmla="*/ 179070 h 211455"/>
                <a:gd name="connsiteX33" fmla="*/ 304800 w 1602316"/>
                <a:gd name="connsiteY33" fmla="*/ 180975 h 211455"/>
                <a:gd name="connsiteX34" fmla="*/ 314325 w 1602316"/>
                <a:gd name="connsiteY34" fmla="*/ 182880 h 211455"/>
                <a:gd name="connsiteX35" fmla="*/ 325755 w 1602316"/>
                <a:gd name="connsiteY35" fmla="*/ 186690 h 211455"/>
                <a:gd name="connsiteX36" fmla="*/ 340995 w 1602316"/>
                <a:gd name="connsiteY36" fmla="*/ 192405 h 211455"/>
                <a:gd name="connsiteX37" fmla="*/ 375285 w 1602316"/>
                <a:gd name="connsiteY37" fmla="*/ 194310 h 211455"/>
                <a:gd name="connsiteX38" fmla="*/ 392430 w 1602316"/>
                <a:gd name="connsiteY38" fmla="*/ 198120 h 211455"/>
                <a:gd name="connsiteX39" fmla="*/ 462915 w 1602316"/>
                <a:gd name="connsiteY39" fmla="*/ 200025 h 211455"/>
                <a:gd name="connsiteX40" fmla="*/ 493395 w 1602316"/>
                <a:gd name="connsiteY40" fmla="*/ 203835 h 211455"/>
                <a:gd name="connsiteX41" fmla="*/ 554355 w 1602316"/>
                <a:gd name="connsiteY41" fmla="*/ 205740 h 211455"/>
                <a:gd name="connsiteX42" fmla="*/ 647700 w 1602316"/>
                <a:gd name="connsiteY42" fmla="*/ 209550 h 211455"/>
                <a:gd name="connsiteX43" fmla="*/ 790575 w 1602316"/>
                <a:gd name="connsiteY43" fmla="*/ 211455 h 211455"/>
                <a:gd name="connsiteX44" fmla="*/ 914400 w 1602316"/>
                <a:gd name="connsiteY44" fmla="*/ 209550 h 211455"/>
                <a:gd name="connsiteX45" fmla="*/ 1072515 w 1602316"/>
                <a:gd name="connsiteY45" fmla="*/ 207645 h 211455"/>
                <a:gd name="connsiteX46" fmla="*/ 1080135 w 1602316"/>
                <a:gd name="connsiteY46" fmla="*/ 205740 h 211455"/>
                <a:gd name="connsiteX47" fmla="*/ 1125855 w 1602316"/>
                <a:gd name="connsiteY47" fmla="*/ 201930 h 211455"/>
                <a:gd name="connsiteX48" fmla="*/ 1137285 w 1602316"/>
                <a:gd name="connsiteY48" fmla="*/ 198120 h 211455"/>
                <a:gd name="connsiteX49" fmla="*/ 1143000 w 1602316"/>
                <a:gd name="connsiteY49" fmla="*/ 196215 h 211455"/>
                <a:gd name="connsiteX50" fmla="*/ 1154430 w 1602316"/>
                <a:gd name="connsiteY50" fmla="*/ 194310 h 211455"/>
                <a:gd name="connsiteX51" fmla="*/ 1162050 w 1602316"/>
                <a:gd name="connsiteY51" fmla="*/ 192405 h 211455"/>
                <a:gd name="connsiteX52" fmla="*/ 1179195 w 1602316"/>
                <a:gd name="connsiteY52" fmla="*/ 190500 h 211455"/>
                <a:gd name="connsiteX53" fmla="*/ 1198245 w 1602316"/>
                <a:gd name="connsiteY53" fmla="*/ 186690 h 211455"/>
                <a:gd name="connsiteX54" fmla="*/ 1217295 w 1602316"/>
                <a:gd name="connsiteY54" fmla="*/ 182880 h 211455"/>
                <a:gd name="connsiteX55" fmla="*/ 1240155 w 1602316"/>
                <a:gd name="connsiteY55" fmla="*/ 180975 h 211455"/>
                <a:gd name="connsiteX56" fmla="*/ 1251585 w 1602316"/>
                <a:gd name="connsiteY56" fmla="*/ 177165 h 211455"/>
                <a:gd name="connsiteX57" fmla="*/ 1266825 w 1602316"/>
                <a:gd name="connsiteY57" fmla="*/ 173355 h 211455"/>
                <a:gd name="connsiteX58" fmla="*/ 1274445 w 1602316"/>
                <a:gd name="connsiteY58" fmla="*/ 171450 h 211455"/>
                <a:gd name="connsiteX59" fmla="*/ 1306830 w 1602316"/>
                <a:gd name="connsiteY59" fmla="*/ 163830 h 211455"/>
                <a:gd name="connsiteX60" fmla="*/ 1312545 w 1602316"/>
                <a:gd name="connsiteY60" fmla="*/ 161925 h 211455"/>
                <a:gd name="connsiteX61" fmla="*/ 1323975 w 1602316"/>
                <a:gd name="connsiteY61" fmla="*/ 160020 h 211455"/>
                <a:gd name="connsiteX62" fmla="*/ 1348740 w 1602316"/>
                <a:gd name="connsiteY62" fmla="*/ 154305 h 211455"/>
                <a:gd name="connsiteX63" fmla="*/ 1362075 w 1602316"/>
                <a:gd name="connsiteY63" fmla="*/ 152400 h 211455"/>
                <a:gd name="connsiteX64" fmla="*/ 1369695 w 1602316"/>
                <a:gd name="connsiteY64" fmla="*/ 150495 h 211455"/>
                <a:gd name="connsiteX65" fmla="*/ 1392555 w 1602316"/>
                <a:gd name="connsiteY65" fmla="*/ 148590 h 211455"/>
                <a:gd name="connsiteX66" fmla="*/ 1398270 w 1602316"/>
                <a:gd name="connsiteY66" fmla="*/ 146685 h 211455"/>
                <a:gd name="connsiteX67" fmla="*/ 1405890 w 1602316"/>
                <a:gd name="connsiteY67" fmla="*/ 144780 h 211455"/>
                <a:gd name="connsiteX68" fmla="*/ 1419225 w 1602316"/>
                <a:gd name="connsiteY68" fmla="*/ 139065 h 211455"/>
                <a:gd name="connsiteX69" fmla="*/ 1424940 w 1602316"/>
                <a:gd name="connsiteY69" fmla="*/ 135255 h 211455"/>
                <a:gd name="connsiteX70" fmla="*/ 1430655 w 1602316"/>
                <a:gd name="connsiteY70" fmla="*/ 133350 h 211455"/>
                <a:gd name="connsiteX71" fmla="*/ 1438275 w 1602316"/>
                <a:gd name="connsiteY71" fmla="*/ 127635 h 211455"/>
                <a:gd name="connsiteX72" fmla="*/ 1449705 w 1602316"/>
                <a:gd name="connsiteY72" fmla="*/ 125730 h 211455"/>
                <a:gd name="connsiteX73" fmla="*/ 1457325 w 1602316"/>
                <a:gd name="connsiteY73" fmla="*/ 120015 h 211455"/>
                <a:gd name="connsiteX74" fmla="*/ 1464945 w 1602316"/>
                <a:gd name="connsiteY74" fmla="*/ 118110 h 211455"/>
                <a:gd name="connsiteX75" fmla="*/ 1482090 w 1602316"/>
                <a:gd name="connsiteY75" fmla="*/ 114300 h 211455"/>
                <a:gd name="connsiteX76" fmla="*/ 1497330 w 1602316"/>
                <a:gd name="connsiteY76" fmla="*/ 106680 h 211455"/>
                <a:gd name="connsiteX77" fmla="*/ 1518285 w 1602316"/>
                <a:gd name="connsiteY77" fmla="*/ 100965 h 211455"/>
                <a:gd name="connsiteX78" fmla="*/ 1529715 w 1602316"/>
                <a:gd name="connsiteY78" fmla="*/ 89535 h 211455"/>
                <a:gd name="connsiteX79" fmla="*/ 1535430 w 1602316"/>
                <a:gd name="connsiteY79" fmla="*/ 85725 h 211455"/>
                <a:gd name="connsiteX80" fmla="*/ 1541145 w 1602316"/>
                <a:gd name="connsiteY80" fmla="*/ 80010 h 211455"/>
                <a:gd name="connsiteX81" fmla="*/ 1548765 w 1602316"/>
                <a:gd name="connsiteY81" fmla="*/ 76200 h 211455"/>
                <a:gd name="connsiteX82" fmla="*/ 1554480 w 1602316"/>
                <a:gd name="connsiteY82" fmla="*/ 70485 h 211455"/>
                <a:gd name="connsiteX83" fmla="*/ 1564005 w 1602316"/>
                <a:gd name="connsiteY83" fmla="*/ 62865 h 211455"/>
                <a:gd name="connsiteX84" fmla="*/ 1575435 w 1602316"/>
                <a:gd name="connsiteY84" fmla="*/ 51435 h 211455"/>
                <a:gd name="connsiteX85" fmla="*/ 1581150 w 1602316"/>
                <a:gd name="connsiteY85" fmla="*/ 45720 h 211455"/>
                <a:gd name="connsiteX86" fmla="*/ 1594485 w 1602316"/>
                <a:gd name="connsiteY86" fmla="*/ 36195 h 211455"/>
                <a:gd name="connsiteX87" fmla="*/ 1596390 w 1602316"/>
                <a:gd name="connsiteY87" fmla="*/ 28575 h 211455"/>
                <a:gd name="connsiteX88" fmla="*/ 1602105 w 1602316"/>
                <a:gd name="connsiteY88" fmla="*/ 17145 h 211455"/>
                <a:gd name="connsiteX89" fmla="*/ 1602105 w 1602316"/>
                <a:gd name="connsiteY89" fmla="*/ 0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602316" h="211455">
                  <a:moveTo>
                    <a:pt x="0" y="13335"/>
                  </a:moveTo>
                  <a:cubicBezTo>
                    <a:pt x="635" y="16510"/>
                    <a:pt x="565" y="19912"/>
                    <a:pt x="1905" y="22860"/>
                  </a:cubicBezTo>
                  <a:cubicBezTo>
                    <a:pt x="3800" y="27029"/>
                    <a:pt x="6985" y="30480"/>
                    <a:pt x="9525" y="34290"/>
                  </a:cubicBezTo>
                  <a:cubicBezTo>
                    <a:pt x="10795" y="36195"/>
                    <a:pt x="11716" y="38386"/>
                    <a:pt x="13335" y="40005"/>
                  </a:cubicBezTo>
                  <a:cubicBezTo>
                    <a:pt x="15240" y="41910"/>
                    <a:pt x="17297" y="43675"/>
                    <a:pt x="19050" y="45720"/>
                  </a:cubicBezTo>
                  <a:cubicBezTo>
                    <a:pt x="28502" y="56747"/>
                    <a:pt x="20419" y="50443"/>
                    <a:pt x="30480" y="57150"/>
                  </a:cubicBezTo>
                  <a:cubicBezTo>
                    <a:pt x="38331" y="68926"/>
                    <a:pt x="29614" y="57439"/>
                    <a:pt x="40005" y="66675"/>
                  </a:cubicBezTo>
                  <a:cubicBezTo>
                    <a:pt x="44032" y="70255"/>
                    <a:pt x="47625" y="74295"/>
                    <a:pt x="51435" y="78105"/>
                  </a:cubicBezTo>
                  <a:cubicBezTo>
                    <a:pt x="53340" y="80010"/>
                    <a:pt x="54908" y="82326"/>
                    <a:pt x="57150" y="83820"/>
                  </a:cubicBezTo>
                  <a:cubicBezTo>
                    <a:pt x="59055" y="85090"/>
                    <a:pt x="61154" y="86109"/>
                    <a:pt x="62865" y="87630"/>
                  </a:cubicBezTo>
                  <a:cubicBezTo>
                    <a:pt x="66892" y="91210"/>
                    <a:pt x="71062" y="94749"/>
                    <a:pt x="74295" y="99060"/>
                  </a:cubicBezTo>
                  <a:cubicBezTo>
                    <a:pt x="76200" y="101600"/>
                    <a:pt x="77426" y="104835"/>
                    <a:pt x="80010" y="106680"/>
                  </a:cubicBezTo>
                  <a:cubicBezTo>
                    <a:pt x="82140" y="108202"/>
                    <a:pt x="85113" y="107866"/>
                    <a:pt x="87630" y="108585"/>
                  </a:cubicBezTo>
                  <a:cubicBezTo>
                    <a:pt x="89561" y="109137"/>
                    <a:pt x="91440" y="109855"/>
                    <a:pt x="93345" y="110490"/>
                  </a:cubicBezTo>
                  <a:cubicBezTo>
                    <a:pt x="106645" y="123790"/>
                    <a:pt x="91909" y="110758"/>
                    <a:pt x="104775" y="118110"/>
                  </a:cubicBezTo>
                  <a:cubicBezTo>
                    <a:pt x="107532" y="119685"/>
                    <a:pt x="109794" y="122004"/>
                    <a:pt x="112395" y="123825"/>
                  </a:cubicBezTo>
                  <a:cubicBezTo>
                    <a:pt x="116146" y="126451"/>
                    <a:pt x="120587" y="128207"/>
                    <a:pt x="123825" y="131445"/>
                  </a:cubicBezTo>
                  <a:cubicBezTo>
                    <a:pt x="125730" y="133350"/>
                    <a:pt x="127298" y="135666"/>
                    <a:pt x="129540" y="137160"/>
                  </a:cubicBezTo>
                  <a:cubicBezTo>
                    <a:pt x="131211" y="138274"/>
                    <a:pt x="133318" y="138537"/>
                    <a:pt x="135255" y="139065"/>
                  </a:cubicBezTo>
                  <a:cubicBezTo>
                    <a:pt x="140307" y="140443"/>
                    <a:pt x="145527" y="141219"/>
                    <a:pt x="150495" y="142875"/>
                  </a:cubicBezTo>
                  <a:cubicBezTo>
                    <a:pt x="159282" y="145804"/>
                    <a:pt x="154241" y="144386"/>
                    <a:pt x="165735" y="146685"/>
                  </a:cubicBezTo>
                  <a:cubicBezTo>
                    <a:pt x="167640" y="148590"/>
                    <a:pt x="169040" y="151195"/>
                    <a:pt x="171450" y="152400"/>
                  </a:cubicBezTo>
                  <a:cubicBezTo>
                    <a:pt x="174346" y="153848"/>
                    <a:pt x="177903" y="153281"/>
                    <a:pt x="180975" y="154305"/>
                  </a:cubicBezTo>
                  <a:cubicBezTo>
                    <a:pt x="183669" y="155203"/>
                    <a:pt x="185958" y="157060"/>
                    <a:pt x="188595" y="158115"/>
                  </a:cubicBezTo>
                  <a:cubicBezTo>
                    <a:pt x="192324" y="159607"/>
                    <a:pt x="196433" y="160129"/>
                    <a:pt x="200025" y="161925"/>
                  </a:cubicBezTo>
                  <a:cubicBezTo>
                    <a:pt x="202565" y="163195"/>
                    <a:pt x="204986" y="164738"/>
                    <a:pt x="207645" y="165735"/>
                  </a:cubicBezTo>
                  <a:cubicBezTo>
                    <a:pt x="210096" y="166654"/>
                    <a:pt x="212748" y="166921"/>
                    <a:pt x="215265" y="167640"/>
                  </a:cubicBezTo>
                  <a:cubicBezTo>
                    <a:pt x="217196" y="168192"/>
                    <a:pt x="219032" y="169058"/>
                    <a:pt x="220980" y="169545"/>
                  </a:cubicBezTo>
                  <a:cubicBezTo>
                    <a:pt x="224121" y="170330"/>
                    <a:pt x="227364" y="170665"/>
                    <a:pt x="230505" y="171450"/>
                  </a:cubicBezTo>
                  <a:cubicBezTo>
                    <a:pt x="232453" y="171937"/>
                    <a:pt x="234224" y="173133"/>
                    <a:pt x="236220" y="173355"/>
                  </a:cubicBezTo>
                  <a:cubicBezTo>
                    <a:pt x="245708" y="174409"/>
                    <a:pt x="255270" y="174625"/>
                    <a:pt x="264795" y="175260"/>
                  </a:cubicBezTo>
                  <a:cubicBezTo>
                    <a:pt x="269240" y="175895"/>
                    <a:pt x="273671" y="176640"/>
                    <a:pt x="278130" y="177165"/>
                  </a:cubicBezTo>
                  <a:cubicBezTo>
                    <a:pt x="284468" y="177911"/>
                    <a:pt x="290862" y="178167"/>
                    <a:pt x="297180" y="179070"/>
                  </a:cubicBezTo>
                  <a:cubicBezTo>
                    <a:pt x="299772" y="179440"/>
                    <a:pt x="302244" y="180407"/>
                    <a:pt x="304800" y="180975"/>
                  </a:cubicBezTo>
                  <a:cubicBezTo>
                    <a:pt x="307961" y="181677"/>
                    <a:pt x="311201" y="182028"/>
                    <a:pt x="314325" y="182880"/>
                  </a:cubicBezTo>
                  <a:cubicBezTo>
                    <a:pt x="318200" y="183937"/>
                    <a:pt x="321995" y="185280"/>
                    <a:pt x="325755" y="186690"/>
                  </a:cubicBezTo>
                  <a:cubicBezTo>
                    <a:pt x="330835" y="188595"/>
                    <a:pt x="335633" y="191580"/>
                    <a:pt x="340995" y="192405"/>
                  </a:cubicBezTo>
                  <a:cubicBezTo>
                    <a:pt x="352310" y="194146"/>
                    <a:pt x="363855" y="193675"/>
                    <a:pt x="375285" y="194310"/>
                  </a:cubicBezTo>
                  <a:cubicBezTo>
                    <a:pt x="378684" y="195160"/>
                    <a:pt x="389442" y="197978"/>
                    <a:pt x="392430" y="198120"/>
                  </a:cubicBezTo>
                  <a:cubicBezTo>
                    <a:pt x="415907" y="199238"/>
                    <a:pt x="439420" y="199390"/>
                    <a:pt x="462915" y="200025"/>
                  </a:cubicBezTo>
                  <a:cubicBezTo>
                    <a:pt x="475755" y="204305"/>
                    <a:pt x="469637" y="202779"/>
                    <a:pt x="493395" y="203835"/>
                  </a:cubicBezTo>
                  <a:cubicBezTo>
                    <a:pt x="513705" y="204738"/>
                    <a:pt x="534035" y="205105"/>
                    <a:pt x="554355" y="205740"/>
                  </a:cubicBezTo>
                  <a:cubicBezTo>
                    <a:pt x="596634" y="209584"/>
                    <a:pt x="577644" y="208310"/>
                    <a:pt x="647700" y="209550"/>
                  </a:cubicBezTo>
                  <a:lnTo>
                    <a:pt x="790575" y="211455"/>
                  </a:lnTo>
                  <a:lnTo>
                    <a:pt x="914400" y="209550"/>
                  </a:lnTo>
                  <a:lnTo>
                    <a:pt x="1072515" y="207645"/>
                  </a:lnTo>
                  <a:cubicBezTo>
                    <a:pt x="1075132" y="207585"/>
                    <a:pt x="1077543" y="206110"/>
                    <a:pt x="1080135" y="205740"/>
                  </a:cubicBezTo>
                  <a:cubicBezTo>
                    <a:pt x="1091302" y="204145"/>
                    <a:pt x="1116214" y="202619"/>
                    <a:pt x="1125855" y="201930"/>
                  </a:cubicBezTo>
                  <a:lnTo>
                    <a:pt x="1137285" y="198120"/>
                  </a:lnTo>
                  <a:cubicBezTo>
                    <a:pt x="1139190" y="197485"/>
                    <a:pt x="1141019" y="196545"/>
                    <a:pt x="1143000" y="196215"/>
                  </a:cubicBezTo>
                  <a:cubicBezTo>
                    <a:pt x="1146810" y="195580"/>
                    <a:pt x="1150642" y="195068"/>
                    <a:pt x="1154430" y="194310"/>
                  </a:cubicBezTo>
                  <a:cubicBezTo>
                    <a:pt x="1156997" y="193797"/>
                    <a:pt x="1159462" y="192803"/>
                    <a:pt x="1162050" y="192405"/>
                  </a:cubicBezTo>
                  <a:cubicBezTo>
                    <a:pt x="1167733" y="191531"/>
                    <a:pt x="1173480" y="191135"/>
                    <a:pt x="1179195" y="190500"/>
                  </a:cubicBezTo>
                  <a:cubicBezTo>
                    <a:pt x="1190932" y="186588"/>
                    <a:pt x="1178982" y="190192"/>
                    <a:pt x="1198245" y="186690"/>
                  </a:cubicBezTo>
                  <a:cubicBezTo>
                    <a:pt x="1213111" y="183987"/>
                    <a:pt x="1198121" y="185010"/>
                    <a:pt x="1217295" y="182880"/>
                  </a:cubicBezTo>
                  <a:cubicBezTo>
                    <a:pt x="1224895" y="182036"/>
                    <a:pt x="1232535" y="181610"/>
                    <a:pt x="1240155" y="180975"/>
                  </a:cubicBezTo>
                  <a:cubicBezTo>
                    <a:pt x="1243965" y="179705"/>
                    <a:pt x="1247723" y="178268"/>
                    <a:pt x="1251585" y="177165"/>
                  </a:cubicBezTo>
                  <a:cubicBezTo>
                    <a:pt x="1256620" y="175726"/>
                    <a:pt x="1261745" y="174625"/>
                    <a:pt x="1266825" y="173355"/>
                  </a:cubicBezTo>
                  <a:cubicBezTo>
                    <a:pt x="1269365" y="172720"/>
                    <a:pt x="1271961" y="172278"/>
                    <a:pt x="1274445" y="171450"/>
                  </a:cubicBezTo>
                  <a:cubicBezTo>
                    <a:pt x="1296453" y="164114"/>
                    <a:pt x="1275131" y="170623"/>
                    <a:pt x="1306830" y="163830"/>
                  </a:cubicBezTo>
                  <a:cubicBezTo>
                    <a:pt x="1308793" y="163409"/>
                    <a:pt x="1310585" y="162361"/>
                    <a:pt x="1312545" y="161925"/>
                  </a:cubicBezTo>
                  <a:cubicBezTo>
                    <a:pt x="1316316" y="161087"/>
                    <a:pt x="1320165" y="160655"/>
                    <a:pt x="1323975" y="160020"/>
                  </a:cubicBezTo>
                  <a:cubicBezTo>
                    <a:pt x="1337103" y="153456"/>
                    <a:pt x="1328033" y="156893"/>
                    <a:pt x="1348740" y="154305"/>
                  </a:cubicBezTo>
                  <a:cubicBezTo>
                    <a:pt x="1353195" y="153748"/>
                    <a:pt x="1357657" y="153203"/>
                    <a:pt x="1362075" y="152400"/>
                  </a:cubicBezTo>
                  <a:cubicBezTo>
                    <a:pt x="1364651" y="151932"/>
                    <a:pt x="1367097" y="150820"/>
                    <a:pt x="1369695" y="150495"/>
                  </a:cubicBezTo>
                  <a:cubicBezTo>
                    <a:pt x="1377282" y="149547"/>
                    <a:pt x="1384935" y="149225"/>
                    <a:pt x="1392555" y="148590"/>
                  </a:cubicBezTo>
                  <a:cubicBezTo>
                    <a:pt x="1394460" y="147955"/>
                    <a:pt x="1396339" y="147237"/>
                    <a:pt x="1398270" y="146685"/>
                  </a:cubicBezTo>
                  <a:cubicBezTo>
                    <a:pt x="1400787" y="145966"/>
                    <a:pt x="1403484" y="145811"/>
                    <a:pt x="1405890" y="144780"/>
                  </a:cubicBezTo>
                  <a:cubicBezTo>
                    <a:pt x="1424308" y="136887"/>
                    <a:pt x="1397348" y="144534"/>
                    <a:pt x="1419225" y="139065"/>
                  </a:cubicBezTo>
                  <a:cubicBezTo>
                    <a:pt x="1421130" y="137795"/>
                    <a:pt x="1422892" y="136279"/>
                    <a:pt x="1424940" y="135255"/>
                  </a:cubicBezTo>
                  <a:cubicBezTo>
                    <a:pt x="1426736" y="134357"/>
                    <a:pt x="1428912" y="134346"/>
                    <a:pt x="1430655" y="133350"/>
                  </a:cubicBezTo>
                  <a:cubicBezTo>
                    <a:pt x="1433412" y="131775"/>
                    <a:pt x="1435327" y="128814"/>
                    <a:pt x="1438275" y="127635"/>
                  </a:cubicBezTo>
                  <a:cubicBezTo>
                    <a:pt x="1441861" y="126200"/>
                    <a:pt x="1445895" y="126365"/>
                    <a:pt x="1449705" y="125730"/>
                  </a:cubicBezTo>
                  <a:cubicBezTo>
                    <a:pt x="1452245" y="123825"/>
                    <a:pt x="1454485" y="121435"/>
                    <a:pt x="1457325" y="120015"/>
                  </a:cubicBezTo>
                  <a:cubicBezTo>
                    <a:pt x="1459667" y="118844"/>
                    <a:pt x="1462389" y="118678"/>
                    <a:pt x="1464945" y="118110"/>
                  </a:cubicBezTo>
                  <a:cubicBezTo>
                    <a:pt x="1467012" y="117651"/>
                    <a:pt x="1479435" y="115406"/>
                    <a:pt x="1482090" y="114300"/>
                  </a:cubicBezTo>
                  <a:cubicBezTo>
                    <a:pt x="1487333" y="112116"/>
                    <a:pt x="1491820" y="108058"/>
                    <a:pt x="1497330" y="106680"/>
                  </a:cubicBezTo>
                  <a:cubicBezTo>
                    <a:pt x="1514518" y="102383"/>
                    <a:pt x="1507602" y="104526"/>
                    <a:pt x="1518285" y="100965"/>
                  </a:cubicBezTo>
                  <a:cubicBezTo>
                    <a:pt x="1522095" y="97155"/>
                    <a:pt x="1525232" y="92524"/>
                    <a:pt x="1529715" y="89535"/>
                  </a:cubicBezTo>
                  <a:cubicBezTo>
                    <a:pt x="1531620" y="88265"/>
                    <a:pt x="1533671" y="87191"/>
                    <a:pt x="1535430" y="85725"/>
                  </a:cubicBezTo>
                  <a:cubicBezTo>
                    <a:pt x="1537500" y="84000"/>
                    <a:pt x="1538953" y="81576"/>
                    <a:pt x="1541145" y="80010"/>
                  </a:cubicBezTo>
                  <a:cubicBezTo>
                    <a:pt x="1543456" y="78359"/>
                    <a:pt x="1546454" y="77851"/>
                    <a:pt x="1548765" y="76200"/>
                  </a:cubicBezTo>
                  <a:cubicBezTo>
                    <a:pt x="1550957" y="74634"/>
                    <a:pt x="1552453" y="72259"/>
                    <a:pt x="1554480" y="70485"/>
                  </a:cubicBezTo>
                  <a:cubicBezTo>
                    <a:pt x="1557540" y="67808"/>
                    <a:pt x="1560996" y="65600"/>
                    <a:pt x="1564005" y="62865"/>
                  </a:cubicBezTo>
                  <a:cubicBezTo>
                    <a:pt x="1567992" y="59241"/>
                    <a:pt x="1571625" y="55245"/>
                    <a:pt x="1575435" y="51435"/>
                  </a:cubicBezTo>
                  <a:cubicBezTo>
                    <a:pt x="1577340" y="49530"/>
                    <a:pt x="1578995" y="47336"/>
                    <a:pt x="1581150" y="45720"/>
                  </a:cubicBezTo>
                  <a:cubicBezTo>
                    <a:pt x="1590602" y="38631"/>
                    <a:pt x="1586128" y="41766"/>
                    <a:pt x="1594485" y="36195"/>
                  </a:cubicBezTo>
                  <a:cubicBezTo>
                    <a:pt x="1595120" y="33655"/>
                    <a:pt x="1595359" y="30981"/>
                    <a:pt x="1596390" y="28575"/>
                  </a:cubicBezTo>
                  <a:cubicBezTo>
                    <a:pt x="1598948" y="22607"/>
                    <a:pt x="1601551" y="23788"/>
                    <a:pt x="1602105" y="17145"/>
                  </a:cubicBezTo>
                  <a:cubicBezTo>
                    <a:pt x="1602580" y="11450"/>
                    <a:pt x="1602105" y="5715"/>
                    <a:pt x="1602105" y="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889567" y="4968567"/>
              <a:ext cx="511107" cy="504056"/>
            </a:xfrm>
            <a:prstGeom prst="ellipse">
              <a:avLst/>
            </a:prstGeom>
            <a:solidFill>
              <a:srgbClr val="C0C0C0"/>
            </a:solidFill>
            <a:ln w="12700">
              <a:solidFill>
                <a:srgbClr val="C0C0C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>
              <a:off x="4667250" y="4799037"/>
              <a:ext cx="927735" cy="127635"/>
            </a:xfrm>
            <a:custGeom>
              <a:avLst/>
              <a:gdLst>
                <a:gd name="connsiteX0" fmla="*/ 0 w 927735"/>
                <a:gd name="connsiteY0" fmla="*/ 127635 h 127635"/>
                <a:gd name="connsiteX1" fmla="*/ 13335 w 927735"/>
                <a:gd name="connsiteY1" fmla="*/ 125730 h 127635"/>
                <a:gd name="connsiteX2" fmla="*/ 19050 w 927735"/>
                <a:gd name="connsiteY2" fmla="*/ 121920 h 127635"/>
                <a:gd name="connsiteX3" fmla="*/ 24765 w 927735"/>
                <a:gd name="connsiteY3" fmla="*/ 120015 h 127635"/>
                <a:gd name="connsiteX4" fmla="*/ 34290 w 927735"/>
                <a:gd name="connsiteY4" fmla="*/ 108585 h 127635"/>
                <a:gd name="connsiteX5" fmla="*/ 40005 w 927735"/>
                <a:gd name="connsiteY5" fmla="*/ 106680 h 127635"/>
                <a:gd name="connsiteX6" fmla="*/ 49530 w 927735"/>
                <a:gd name="connsiteY6" fmla="*/ 97155 h 127635"/>
                <a:gd name="connsiteX7" fmla="*/ 53340 w 927735"/>
                <a:gd name="connsiteY7" fmla="*/ 91440 h 127635"/>
                <a:gd name="connsiteX8" fmla="*/ 59055 w 927735"/>
                <a:gd name="connsiteY8" fmla="*/ 89535 h 127635"/>
                <a:gd name="connsiteX9" fmla="*/ 70485 w 927735"/>
                <a:gd name="connsiteY9" fmla="*/ 83820 h 127635"/>
                <a:gd name="connsiteX10" fmla="*/ 72390 w 927735"/>
                <a:gd name="connsiteY10" fmla="*/ 78105 h 127635"/>
                <a:gd name="connsiteX11" fmla="*/ 78105 w 927735"/>
                <a:gd name="connsiteY11" fmla="*/ 76200 h 127635"/>
                <a:gd name="connsiteX12" fmla="*/ 83820 w 927735"/>
                <a:gd name="connsiteY12" fmla="*/ 72390 h 127635"/>
                <a:gd name="connsiteX13" fmla="*/ 91440 w 927735"/>
                <a:gd name="connsiteY13" fmla="*/ 70485 h 127635"/>
                <a:gd name="connsiteX14" fmla="*/ 104775 w 927735"/>
                <a:gd name="connsiteY14" fmla="*/ 66675 h 127635"/>
                <a:gd name="connsiteX15" fmla="*/ 110490 w 927735"/>
                <a:gd name="connsiteY15" fmla="*/ 60960 h 127635"/>
                <a:gd name="connsiteX16" fmla="*/ 133350 w 927735"/>
                <a:gd name="connsiteY16" fmla="*/ 55245 h 127635"/>
                <a:gd name="connsiteX17" fmla="*/ 140970 w 927735"/>
                <a:gd name="connsiteY17" fmla="*/ 51435 h 127635"/>
                <a:gd name="connsiteX18" fmla="*/ 146685 w 927735"/>
                <a:gd name="connsiteY18" fmla="*/ 49530 h 127635"/>
                <a:gd name="connsiteX19" fmla="*/ 152400 w 927735"/>
                <a:gd name="connsiteY19" fmla="*/ 45720 h 127635"/>
                <a:gd name="connsiteX20" fmla="*/ 158115 w 927735"/>
                <a:gd name="connsiteY20" fmla="*/ 43815 h 127635"/>
                <a:gd name="connsiteX21" fmla="*/ 165735 w 927735"/>
                <a:gd name="connsiteY21" fmla="*/ 40005 h 127635"/>
                <a:gd name="connsiteX22" fmla="*/ 180975 w 927735"/>
                <a:gd name="connsiteY22" fmla="*/ 36195 h 127635"/>
                <a:gd name="connsiteX23" fmla="*/ 194310 w 927735"/>
                <a:gd name="connsiteY23" fmla="*/ 30480 h 127635"/>
                <a:gd name="connsiteX24" fmla="*/ 215265 w 927735"/>
                <a:gd name="connsiteY24" fmla="*/ 26670 h 127635"/>
                <a:gd name="connsiteX25" fmla="*/ 251460 w 927735"/>
                <a:gd name="connsiteY25" fmla="*/ 24765 h 127635"/>
                <a:gd name="connsiteX26" fmla="*/ 266700 w 927735"/>
                <a:gd name="connsiteY26" fmla="*/ 20955 h 127635"/>
                <a:gd name="connsiteX27" fmla="*/ 274320 w 927735"/>
                <a:gd name="connsiteY27" fmla="*/ 19050 h 127635"/>
                <a:gd name="connsiteX28" fmla="*/ 295275 w 927735"/>
                <a:gd name="connsiteY28" fmla="*/ 17145 h 127635"/>
                <a:gd name="connsiteX29" fmla="*/ 327660 w 927735"/>
                <a:gd name="connsiteY29" fmla="*/ 7620 h 127635"/>
                <a:gd name="connsiteX30" fmla="*/ 401955 w 927735"/>
                <a:gd name="connsiteY30" fmla="*/ 1905 h 127635"/>
                <a:gd name="connsiteX31" fmla="*/ 548640 w 927735"/>
                <a:gd name="connsiteY31" fmla="*/ 0 h 127635"/>
                <a:gd name="connsiteX32" fmla="*/ 661035 w 927735"/>
                <a:gd name="connsiteY32" fmla="*/ 1905 h 127635"/>
                <a:gd name="connsiteX33" fmla="*/ 714375 w 927735"/>
                <a:gd name="connsiteY33" fmla="*/ 5715 h 127635"/>
                <a:gd name="connsiteX34" fmla="*/ 727710 w 927735"/>
                <a:gd name="connsiteY34" fmla="*/ 9525 h 127635"/>
                <a:gd name="connsiteX35" fmla="*/ 733425 w 927735"/>
                <a:gd name="connsiteY35" fmla="*/ 11430 h 127635"/>
                <a:gd name="connsiteX36" fmla="*/ 744855 w 927735"/>
                <a:gd name="connsiteY36" fmla="*/ 19050 h 127635"/>
                <a:gd name="connsiteX37" fmla="*/ 752475 w 927735"/>
                <a:gd name="connsiteY37" fmla="*/ 24765 h 127635"/>
                <a:gd name="connsiteX38" fmla="*/ 763905 w 927735"/>
                <a:gd name="connsiteY38" fmla="*/ 26670 h 127635"/>
                <a:gd name="connsiteX39" fmla="*/ 773430 w 927735"/>
                <a:gd name="connsiteY39" fmla="*/ 28575 h 127635"/>
                <a:gd name="connsiteX40" fmla="*/ 786765 w 927735"/>
                <a:gd name="connsiteY40" fmla="*/ 34290 h 127635"/>
                <a:gd name="connsiteX41" fmla="*/ 802005 w 927735"/>
                <a:gd name="connsiteY41" fmla="*/ 38100 h 127635"/>
                <a:gd name="connsiteX42" fmla="*/ 807720 w 927735"/>
                <a:gd name="connsiteY42" fmla="*/ 41910 h 127635"/>
                <a:gd name="connsiteX43" fmla="*/ 815340 w 927735"/>
                <a:gd name="connsiteY43" fmla="*/ 43815 h 127635"/>
                <a:gd name="connsiteX44" fmla="*/ 826770 w 927735"/>
                <a:gd name="connsiteY44" fmla="*/ 47625 h 127635"/>
                <a:gd name="connsiteX45" fmla="*/ 832485 w 927735"/>
                <a:gd name="connsiteY45" fmla="*/ 49530 h 127635"/>
                <a:gd name="connsiteX46" fmla="*/ 849630 w 927735"/>
                <a:gd name="connsiteY46" fmla="*/ 62865 h 127635"/>
                <a:gd name="connsiteX47" fmla="*/ 861060 w 927735"/>
                <a:gd name="connsiteY47" fmla="*/ 66675 h 127635"/>
                <a:gd name="connsiteX48" fmla="*/ 880110 w 927735"/>
                <a:gd name="connsiteY48" fmla="*/ 80010 h 127635"/>
                <a:gd name="connsiteX49" fmla="*/ 885825 w 927735"/>
                <a:gd name="connsiteY49" fmla="*/ 83820 h 127635"/>
                <a:gd name="connsiteX50" fmla="*/ 889635 w 927735"/>
                <a:gd name="connsiteY50" fmla="*/ 89535 h 127635"/>
                <a:gd name="connsiteX51" fmla="*/ 897255 w 927735"/>
                <a:gd name="connsiteY51" fmla="*/ 91440 h 127635"/>
                <a:gd name="connsiteX52" fmla="*/ 904875 w 927735"/>
                <a:gd name="connsiteY52" fmla="*/ 95250 h 127635"/>
                <a:gd name="connsiteX53" fmla="*/ 916305 w 927735"/>
                <a:gd name="connsiteY53" fmla="*/ 100965 h 127635"/>
                <a:gd name="connsiteX54" fmla="*/ 918210 w 927735"/>
                <a:gd name="connsiteY54" fmla="*/ 106680 h 127635"/>
                <a:gd name="connsiteX55" fmla="*/ 923925 w 927735"/>
                <a:gd name="connsiteY55" fmla="*/ 110490 h 127635"/>
                <a:gd name="connsiteX56" fmla="*/ 927735 w 927735"/>
                <a:gd name="connsiteY56" fmla="*/ 114300 h 127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927735" h="127635">
                  <a:moveTo>
                    <a:pt x="0" y="127635"/>
                  </a:moveTo>
                  <a:cubicBezTo>
                    <a:pt x="4445" y="127000"/>
                    <a:pt x="9034" y="127020"/>
                    <a:pt x="13335" y="125730"/>
                  </a:cubicBezTo>
                  <a:cubicBezTo>
                    <a:pt x="15528" y="125072"/>
                    <a:pt x="17002" y="122944"/>
                    <a:pt x="19050" y="121920"/>
                  </a:cubicBezTo>
                  <a:cubicBezTo>
                    <a:pt x="20846" y="121022"/>
                    <a:pt x="22860" y="120650"/>
                    <a:pt x="24765" y="120015"/>
                  </a:cubicBezTo>
                  <a:cubicBezTo>
                    <a:pt x="27576" y="115798"/>
                    <a:pt x="29890" y="111519"/>
                    <a:pt x="34290" y="108585"/>
                  </a:cubicBezTo>
                  <a:cubicBezTo>
                    <a:pt x="35961" y="107471"/>
                    <a:pt x="38100" y="107315"/>
                    <a:pt x="40005" y="106680"/>
                  </a:cubicBezTo>
                  <a:cubicBezTo>
                    <a:pt x="50165" y="91440"/>
                    <a:pt x="36830" y="109855"/>
                    <a:pt x="49530" y="97155"/>
                  </a:cubicBezTo>
                  <a:cubicBezTo>
                    <a:pt x="51149" y="95536"/>
                    <a:pt x="51552" y="92870"/>
                    <a:pt x="53340" y="91440"/>
                  </a:cubicBezTo>
                  <a:cubicBezTo>
                    <a:pt x="54908" y="90186"/>
                    <a:pt x="57259" y="90433"/>
                    <a:pt x="59055" y="89535"/>
                  </a:cubicBezTo>
                  <a:cubicBezTo>
                    <a:pt x="73827" y="82149"/>
                    <a:pt x="56120" y="88608"/>
                    <a:pt x="70485" y="83820"/>
                  </a:cubicBezTo>
                  <a:cubicBezTo>
                    <a:pt x="71120" y="81915"/>
                    <a:pt x="70970" y="79525"/>
                    <a:pt x="72390" y="78105"/>
                  </a:cubicBezTo>
                  <a:cubicBezTo>
                    <a:pt x="73810" y="76685"/>
                    <a:pt x="76309" y="77098"/>
                    <a:pt x="78105" y="76200"/>
                  </a:cubicBezTo>
                  <a:cubicBezTo>
                    <a:pt x="80153" y="75176"/>
                    <a:pt x="81716" y="73292"/>
                    <a:pt x="83820" y="72390"/>
                  </a:cubicBezTo>
                  <a:cubicBezTo>
                    <a:pt x="86226" y="71359"/>
                    <a:pt x="88923" y="71204"/>
                    <a:pt x="91440" y="70485"/>
                  </a:cubicBezTo>
                  <a:cubicBezTo>
                    <a:pt x="110571" y="65019"/>
                    <a:pt x="80954" y="72630"/>
                    <a:pt x="104775" y="66675"/>
                  </a:cubicBezTo>
                  <a:cubicBezTo>
                    <a:pt x="106680" y="64770"/>
                    <a:pt x="108135" y="62268"/>
                    <a:pt x="110490" y="60960"/>
                  </a:cubicBezTo>
                  <a:cubicBezTo>
                    <a:pt x="116959" y="57366"/>
                    <a:pt x="126254" y="56428"/>
                    <a:pt x="133350" y="55245"/>
                  </a:cubicBezTo>
                  <a:cubicBezTo>
                    <a:pt x="135890" y="53975"/>
                    <a:pt x="138360" y="52554"/>
                    <a:pt x="140970" y="51435"/>
                  </a:cubicBezTo>
                  <a:cubicBezTo>
                    <a:pt x="142816" y="50644"/>
                    <a:pt x="144889" y="50428"/>
                    <a:pt x="146685" y="49530"/>
                  </a:cubicBezTo>
                  <a:cubicBezTo>
                    <a:pt x="148733" y="48506"/>
                    <a:pt x="150352" y="46744"/>
                    <a:pt x="152400" y="45720"/>
                  </a:cubicBezTo>
                  <a:cubicBezTo>
                    <a:pt x="154196" y="44822"/>
                    <a:pt x="156269" y="44606"/>
                    <a:pt x="158115" y="43815"/>
                  </a:cubicBezTo>
                  <a:cubicBezTo>
                    <a:pt x="160725" y="42696"/>
                    <a:pt x="163041" y="40903"/>
                    <a:pt x="165735" y="40005"/>
                  </a:cubicBezTo>
                  <a:cubicBezTo>
                    <a:pt x="170703" y="38349"/>
                    <a:pt x="176007" y="37851"/>
                    <a:pt x="180975" y="36195"/>
                  </a:cubicBezTo>
                  <a:cubicBezTo>
                    <a:pt x="197331" y="30743"/>
                    <a:pt x="180994" y="33809"/>
                    <a:pt x="194310" y="30480"/>
                  </a:cubicBezTo>
                  <a:cubicBezTo>
                    <a:pt x="197458" y="29693"/>
                    <a:pt x="212767" y="26870"/>
                    <a:pt x="215265" y="26670"/>
                  </a:cubicBezTo>
                  <a:cubicBezTo>
                    <a:pt x="227308" y="25707"/>
                    <a:pt x="239395" y="25400"/>
                    <a:pt x="251460" y="24765"/>
                  </a:cubicBezTo>
                  <a:lnTo>
                    <a:pt x="266700" y="20955"/>
                  </a:lnTo>
                  <a:cubicBezTo>
                    <a:pt x="269240" y="20320"/>
                    <a:pt x="271713" y="19287"/>
                    <a:pt x="274320" y="19050"/>
                  </a:cubicBezTo>
                  <a:lnTo>
                    <a:pt x="295275" y="17145"/>
                  </a:lnTo>
                  <a:cubicBezTo>
                    <a:pt x="305489" y="13740"/>
                    <a:pt x="316955" y="9149"/>
                    <a:pt x="327660" y="7620"/>
                  </a:cubicBezTo>
                  <a:cubicBezTo>
                    <a:pt x="355648" y="3622"/>
                    <a:pt x="361463" y="2431"/>
                    <a:pt x="401955" y="1905"/>
                  </a:cubicBezTo>
                  <a:lnTo>
                    <a:pt x="548640" y="0"/>
                  </a:lnTo>
                  <a:lnTo>
                    <a:pt x="661035" y="1905"/>
                  </a:lnTo>
                  <a:cubicBezTo>
                    <a:pt x="693548" y="2728"/>
                    <a:pt x="690825" y="2771"/>
                    <a:pt x="714375" y="5715"/>
                  </a:cubicBezTo>
                  <a:cubicBezTo>
                    <a:pt x="728078" y="10283"/>
                    <a:pt x="710966" y="4741"/>
                    <a:pt x="727710" y="9525"/>
                  </a:cubicBezTo>
                  <a:cubicBezTo>
                    <a:pt x="729641" y="10077"/>
                    <a:pt x="731670" y="10455"/>
                    <a:pt x="733425" y="11430"/>
                  </a:cubicBezTo>
                  <a:cubicBezTo>
                    <a:pt x="737428" y="13654"/>
                    <a:pt x="741192" y="16303"/>
                    <a:pt x="744855" y="19050"/>
                  </a:cubicBezTo>
                  <a:cubicBezTo>
                    <a:pt x="747395" y="20955"/>
                    <a:pt x="749527" y="23586"/>
                    <a:pt x="752475" y="24765"/>
                  </a:cubicBezTo>
                  <a:cubicBezTo>
                    <a:pt x="756061" y="26200"/>
                    <a:pt x="760105" y="25979"/>
                    <a:pt x="763905" y="26670"/>
                  </a:cubicBezTo>
                  <a:cubicBezTo>
                    <a:pt x="767091" y="27249"/>
                    <a:pt x="770255" y="27940"/>
                    <a:pt x="773430" y="28575"/>
                  </a:cubicBezTo>
                  <a:cubicBezTo>
                    <a:pt x="779675" y="31697"/>
                    <a:pt x="780598" y="32608"/>
                    <a:pt x="786765" y="34290"/>
                  </a:cubicBezTo>
                  <a:cubicBezTo>
                    <a:pt x="791817" y="35668"/>
                    <a:pt x="802005" y="38100"/>
                    <a:pt x="802005" y="38100"/>
                  </a:cubicBezTo>
                  <a:cubicBezTo>
                    <a:pt x="803910" y="39370"/>
                    <a:pt x="805616" y="41008"/>
                    <a:pt x="807720" y="41910"/>
                  </a:cubicBezTo>
                  <a:cubicBezTo>
                    <a:pt x="810126" y="42941"/>
                    <a:pt x="812832" y="43063"/>
                    <a:pt x="815340" y="43815"/>
                  </a:cubicBezTo>
                  <a:cubicBezTo>
                    <a:pt x="819187" y="44969"/>
                    <a:pt x="822960" y="46355"/>
                    <a:pt x="826770" y="47625"/>
                  </a:cubicBezTo>
                  <a:lnTo>
                    <a:pt x="832485" y="49530"/>
                  </a:lnTo>
                  <a:cubicBezTo>
                    <a:pt x="837416" y="54461"/>
                    <a:pt x="842794" y="60586"/>
                    <a:pt x="849630" y="62865"/>
                  </a:cubicBezTo>
                  <a:lnTo>
                    <a:pt x="861060" y="66675"/>
                  </a:lnTo>
                  <a:cubicBezTo>
                    <a:pt x="872343" y="75137"/>
                    <a:pt x="866038" y="70629"/>
                    <a:pt x="880110" y="80010"/>
                  </a:cubicBezTo>
                  <a:lnTo>
                    <a:pt x="885825" y="83820"/>
                  </a:lnTo>
                  <a:cubicBezTo>
                    <a:pt x="887095" y="85725"/>
                    <a:pt x="887730" y="88265"/>
                    <a:pt x="889635" y="89535"/>
                  </a:cubicBezTo>
                  <a:cubicBezTo>
                    <a:pt x="891813" y="90987"/>
                    <a:pt x="894804" y="90521"/>
                    <a:pt x="897255" y="91440"/>
                  </a:cubicBezTo>
                  <a:cubicBezTo>
                    <a:pt x="899914" y="92437"/>
                    <a:pt x="902265" y="94131"/>
                    <a:pt x="904875" y="95250"/>
                  </a:cubicBezTo>
                  <a:cubicBezTo>
                    <a:pt x="915917" y="99982"/>
                    <a:pt x="905322" y="93643"/>
                    <a:pt x="916305" y="100965"/>
                  </a:cubicBezTo>
                  <a:cubicBezTo>
                    <a:pt x="916940" y="102870"/>
                    <a:pt x="916956" y="105112"/>
                    <a:pt x="918210" y="106680"/>
                  </a:cubicBezTo>
                  <a:cubicBezTo>
                    <a:pt x="919640" y="108468"/>
                    <a:pt x="922137" y="109060"/>
                    <a:pt x="923925" y="110490"/>
                  </a:cubicBezTo>
                  <a:cubicBezTo>
                    <a:pt x="925327" y="111612"/>
                    <a:pt x="926465" y="113030"/>
                    <a:pt x="927735" y="114300"/>
                  </a:cubicBez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4993221" y="5076227"/>
              <a:ext cx="303799" cy="288736"/>
            </a:xfrm>
            <a:prstGeom prst="ellipse">
              <a:avLst/>
            </a:prstGeom>
            <a:solidFill>
              <a:srgbClr val="4D4D4D"/>
            </a:solidFill>
            <a:ln w="12700"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Freeform 151"/>
            <p:cNvSpPr/>
            <p:nvPr/>
          </p:nvSpPr>
          <p:spPr>
            <a:xfrm rot="20916691">
              <a:off x="4984875" y="5052573"/>
              <a:ext cx="174446" cy="192473"/>
            </a:xfrm>
            <a:custGeom>
              <a:avLst/>
              <a:gdLst>
                <a:gd name="connsiteX0" fmla="*/ 11430 w 110490"/>
                <a:gd name="connsiteY0" fmla="*/ 60960 h 192473"/>
                <a:gd name="connsiteX1" fmla="*/ 9525 w 110490"/>
                <a:gd name="connsiteY1" fmla="*/ 70485 h 192473"/>
                <a:gd name="connsiteX2" fmla="*/ 5715 w 110490"/>
                <a:gd name="connsiteY2" fmla="*/ 100965 h 192473"/>
                <a:gd name="connsiteX3" fmla="*/ 3810 w 110490"/>
                <a:gd name="connsiteY3" fmla="*/ 108585 h 192473"/>
                <a:gd name="connsiteX4" fmla="*/ 0 w 110490"/>
                <a:gd name="connsiteY4" fmla="*/ 120015 h 192473"/>
                <a:gd name="connsiteX5" fmla="*/ 1905 w 110490"/>
                <a:gd name="connsiteY5" fmla="*/ 133350 h 192473"/>
                <a:gd name="connsiteX6" fmla="*/ 3810 w 110490"/>
                <a:gd name="connsiteY6" fmla="*/ 139065 h 192473"/>
                <a:gd name="connsiteX7" fmla="*/ 7620 w 110490"/>
                <a:gd name="connsiteY7" fmla="*/ 154305 h 192473"/>
                <a:gd name="connsiteX8" fmla="*/ 15240 w 110490"/>
                <a:gd name="connsiteY8" fmla="*/ 173355 h 192473"/>
                <a:gd name="connsiteX9" fmla="*/ 20955 w 110490"/>
                <a:gd name="connsiteY9" fmla="*/ 177165 h 192473"/>
                <a:gd name="connsiteX10" fmla="*/ 30480 w 110490"/>
                <a:gd name="connsiteY10" fmla="*/ 188595 h 192473"/>
                <a:gd name="connsiteX11" fmla="*/ 41910 w 110490"/>
                <a:gd name="connsiteY11" fmla="*/ 192405 h 192473"/>
                <a:gd name="connsiteX12" fmla="*/ 80010 w 110490"/>
                <a:gd name="connsiteY12" fmla="*/ 188595 h 192473"/>
                <a:gd name="connsiteX13" fmla="*/ 85725 w 110490"/>
                <a:gd name="connsiteY13" fmla="*/ 184785 h 192473"/>
                <a:gd name="connsiteX14" fmla="*/ 89535 w 110490"/>
                <a:gd name="connsiteY14" fmla="*/ 179070 h 192473"/>
                <a:gd name="connsiteX15" fmla="*/ 83820 w 110490"/>
                <a:gd name="connsiteY15" fmla="*/ 144780 h 192473"/>
                <a:gd name="connsiteX16" fmla="*/ 81915 w 110490"/>
                <a:gd name="connsiteY16" fmla="*/ 139065 h 192473"/>
                <a:gd name="connsiteX17" fmla="*/ 80010 w 110490"/>
                <a:gd name="connsiteY17" fmla="*/ 133350 h 192473"/>
                <a:gd name="connsiteX18" fmla="*/ 81915 w 110490"/>
                <a:gd name="connsiteY18" fmla="*/ 106680 h 192473"/>
                <a:gd name="connsiteX19" fmla="*/ 83820 w 110490"/>
                <a:gd name="connsiteY19" fmla="*/ 100965 h 192473"/>
                <a:gd name="connsiteX20" fmla="*/ 89535 w 110490"/>
                <a:gd name="connsiteY20" fmla="*/ 95250 h 192473"/>
                <a:gd name="connsiteX21" fmla="*/ 100965 w 110490"/>
                <a:gd name="connsiteY21" fmla="*/ 72390 h 192473"/>
                <a:gd name="connsiteX22" fmla="*/ 106680 w 110490"/>
                <a:gd name="connsiteY22" fmla="*/ 68580 h 192473"/>
                <a:gd name="connsiteX23" fmla="*/ 108585 w 110490"/>
                <a:gd name="connsiteY23" fmla="*/ 53340 h 192473"/>
                <a:gd name="connsiteX24" fmla="*/ 110490 w 110490"/>
                <a:gd name="connsiteY24" fmla="*/ 40005 h 192473"/>
                <a:gd name="connsiteX25" fmla="*/ 108585 w 110490"/>
                <a:gd name="connsiteY25" fmla="*/ 30480 h 192473"/>
                <a:gd name="connsiteX26" fmla="*/ 106680 w 110490"/>
                <a:gd name="connsiteY26" fmla="*/ 22860 h 192473"/>
                <a:gd name="connsiteX27" fmla="*/ 102870 w 110490"/>
                <a:gd name="connsiteY27" fmla="*/ 17145 h 192473"/>
                <a:gd name="connsiteX28" fmla="*/ 91440 w 110490"/>
                <a:gd name="connsiteY28" fmla="*/ 7620 h 192473"/>
                <a:gd name="connsiteX29" fmla="*/ 57150 w 110490"/>
                <a:gd name="connsiteY29" fmla="*/ 0 h 192473"/>
                <a:gd name="connsiteX30" fmla="*/ 34290 w 110490"/>
                <a:gd name="connsiteY30" fmla="*/ 1905 h 192473"/>
                <a:gd name="connsiteX31" fmla="*/ 28575 w 110490"/>
                <a:gd name="connsiteY31" fmla="*/ 3810 h 192473"/>
                <a:gd name="connsiteX32" fmla="*/ 17145 w 110490"/>
                <a:gd name="connsiteY32" fmla="*/ 3810 h 192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0490" h="192473">
                  <a:moveTo>
                    <a:pt x="11430" y="60960"/>
                  </a:moveTo>
                  <a:cubicBezTo>
                    <a:pt x="10795" y="64135"/>
                    <a:pt x="9927" y="67272"/>
                    <a:pt x="9525" y="70485"/>
                  </a:cubicBezTo>
                  <a:cubicBezTo>
                    <a:pt x="6458" y="95022"/>
                    <a:pt x="9397" y="84397"/>
                    <a:pt x="5715" y="100965"/>
                  </a:cubicBezTo>
                  <a:cubicBezTo>
                    <a:pt x="5147" y="103521"/>
                    <a:pt x="4562" y="106077"/>
                    <a:pt x="3810" y="108585"/>
                  </a:cubicBezTo>
                  <a:cubicBezTo>
                    <a:pt x="2656" y="112432"/>
                    <a:pt x="0" y="120015"/>
                    <a:pt x="0" y="120015"/>
                  </a:cubicBezTo>
                  <a:cubicBezTo>
                    <a:pt x="635" y="124460"/>
                    <a:pt x="1024" y="128947"/>
                    <a:pt x="1905" y="133350"/>
                  </a:cubicBezTo>
                  <a:cubicBezTo>
                    <a:pt x="2299" y="135319"/>
                    <a:pt x="3282" y="137128"/>
                    <a:pt x="3810" y="139065"/>
                  </a:cubicBezTo>
                  <a:cubicBezTo>
                    <a:pt x="5188" y="144117"/>
                    <a:pt x="6350" y="149225"/>
                    <a:pt x="7620" y="154305"/>
                  </a:cubicBezTo>
                  <a:cubicBezTo>
                    <a:pt x="9223" y="160718"/>
                    <a:pt x="10318" y="168433"/>
                    <a:pt x="15240" y="173355"/>
                  </a:cubicBezTo>
                  <a:cubicBezTo>
                    <a:pt x="16859" y="174974"/>
                    <a:pt x="19050" y="175895"/>
                    <a:pt x="20955" y="177165"/>
                  </a:cubicBezTo>
                  <a:cubicBezTo>
                    <a:pt x="23326" y="180722"/>
                    <a:pt x="26597" y="186438"/>
                    <a:pt x="30480" y="188595"/>
                  </a:cubicBezTo>
                  <a:cubicBezTo>
                    <a:pt x="33991" y="190545"/>
                    <a:pt x="41910" y="192405"/>
                    <a:pt x="41910" y="192405"/>
                  </a:cubicBezTo>
                  <a:cubicBezTo>
                    <a:pt x="43803" y="192294"/>
                    <a:pt x="70071" y="193565"/>
                    <a:pt x="80010" y="188595"/>
                  </a:cubicBezTo>
                  <a:cubicBezTo>
                    <a:pt x="82058" y="187571"/>
                    <a:pt x="83820" y="186055"/>
                    <a:pt x="85725" y="184785"/>
                  </a:cubicBezTo>
                  <a:cubicBezTo>
                    <a:pt x="86995" y="182880"/>
                    <a:pt x="89383" y="181354"/>
                    <a:pt x="89535" y="179070"/>
                  </a:cubicBezTo>
                  <a:cubicBezTo>
                    <a:pt x="90654" y="162281"/>
                    <a:pt x="88284" y="158173"/>
                    <a:pt x="83820" y="144780"/>
                  </a:cubicBezTo>
                  <a:lnTo>
                    <a:pt x="81915" y="139065"/>
                  </a:lnTo>
                  <a:lnTo>
                    <a:pt x="80010" y="133350"/>
                  </a:lnTo>
                  <a:cubicBezTo>
                    <a:pt x="80645" y="124460"/>
                    <a:pt x="80874" y="115532"/>
                    <a:pt x="81915" y="106680"/>
                  </a:cubicBezTo>
                  <a:cubicBezTo>
                    <a:pt x="82150" y="104686"/>
                    <a:pt x="82706" y="102636"/>
                    <a:pt x="83820" y="100965"/>
                  </a:cubicBezTo>
                  <a:cubicBezTo>
                    <a:pt x="85314" y="98723"/>
                    <a:pt x="87630" y="97155"/>
                    <a:pt x="89535" y="95250"/>
                  </a:cubicBezTo>
                  <a:cubicBezTo>
                    <a:pt x="91708" y="88730"/>
                    <a:pt x="94634" y="76610"/>
                    <a:pt x="100965" y="72390"/>
                  </a:cubicBezTo>
                  <a:lnTo>
                    <a:pt x="106680" y="68580"/>
                  </a:lnTo>
                  <a:cubicBezTo>
                    <a:pt x="107315" y="63500"/>
                    <a:pt x="107908" y="58415"/>
                    <a:pt x="108585" y="53340"/>
                  </a:cubicBezTo>
                  <a:cubicBezTo>
                    <a:pt x="109178" y="48889"/>
                    <a:pt x="110490" y="44495"/>
                    <a:pt x="110490" y="40005"/>
                  </a:cubicBezTo>
                  <a:cubicBezTo>
                    <a:pt x="110490" y="36767"/>
                    <a:pt x="109287" y="33641"/>
                    <a:pt x="108585" y="30480"/>
                  </a:cubicBezTo>
                  <a:cubicBezTo>
                    <a:pt x="108017" y="27924"/>
                    <a:pt x="107711" y="25266"/>
                    <a:pt x="106680" y="22860"/>
                  </a:cubicBezTo>
                  <a:cubicBezTo>
                    <a:pt x="105778" y="20756"/>
                    <a:pt x="104336" y="18904"/>
                    <a:pt x="102870" y="17145"/>
                  </a:cubicBezTo>
                  <a:cubicBezTo>
                    <a:pt x="100231" y="13978"/>
                    <a:pt x="95407" y="9383"/>
                    <a:pt x="91440" y="7620"/>
                  </a:cubicBezTo>
                  <a:cubicBezTo>
                    <a:pt x="80621" y="2811"/>
                    <a:pt x="68706" y="1651"/>
                    <a:pt x="57150" y="0"/>
                  </a:cubicBezTo>
                  <a:cubicBezTo>
                    <a:pt x="49530" y="635"/>
                    <a:pt x="41869" y="894"/>
                    <a:pt x="34290" y="1905"/>
                  </a:cubicBezTo>
                  <a:cubicBezTo>
                    <a:pt x="32300" y="2170"/>
                    <a:pt x="30571" y="3588"/>
                    <a:pt x="28575" y="3810"/>
                  </a:cubicBezTo>
                  <a:cubicBezTo>
                    <a:pt x="24788" y="4231"/>
                    <a:pt x="20955" y="3810"/>
                    <a:pt x="17145" y="3810"/>
                  </a:cubicBezTo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reeform 153"/>
            <p:cNvSpPr/>
            <p:nvPr/>
          </p:nvSpPr>
          <p:spPr>
            <a:xfrm>
              <a:off x="4533901" y="4917147"/>
              <a:ext cx="1242060" cy="152400"/>
            </a:xfrm>
            <a:custGeom>
              <a:avLst/>
              <a:gdLst>
                <a:gd name="connsiteX0" fmla="*/ 0 w 1232535"/>
                <a:gd name="connsiteY0" fmla="*/ 125730 h 152400"/>
                <a:gd name="connsiteX1" fmla="*/ 9525 w 1232535"/>
                <a:gd name="connsiteY1" fmla="*/ 123825 h 152400"/>
                <a:gd name="connsiteX2" fmla="*/ 15240 w 1232535"/>
                <a:gd name="connsiteY2" fmla="*/ 118110 h 152400"/>
                <a:gd name="connsiteX3" fmla="*/ 28575 w 1232535"/>
                <a:gd name="connsiteY3" fmla="*/ 116205 h 152400"/>
                <a:gd name="connsiteX4" fmla="*/ 47625 w 1232535"/>
                <a:gd name="connsiteY4" fmla="*/ 110490 h 152400"/>
                <a:gd name="connsiteX5" fmla="*/ 59055 w 1232535"/>
                <a:gd name="connsiteY5" fmla="*/ 106680 h 152400"/>
                <a:gd name="connsiteX6" fmla="*/ 66675 w 1232535"/>
                <a:gd name="connsiteY6" fmla="*/ 104775 h 152400"/>
                <a:gd name="connsiteX7" fmla="*/ 78105 w 1232535"/>
                <a:gd name="connsiteY7" fmla="*/ 95250 h 152400"/>
                <a:gd name="connsiteX8" fmla="*/ 100965 w 1232535"/>
                <a:gd name="connsiteY8" fmla="*/ 89535 h 152400"/>
                <a:gd name="connsiteX9" fmla="*/ 123825 w 1232535"/>
                <a:gd name="connsiteY9" fmla="*/ 83820 h 152400"/>
                <a:gd name="connsiteX10" fmla="*/ 131445 w 1232535"/>
                <a:gd name="connsiteY10" fmla="*/ 81915 h 152400"/>
                <a:gd name="connsiteX11" fmla="*/ 142875 w 1232535"/>
                <a:gd name="connsiteY11" fmla="*/ 78105 h 152400"/>
                <a:gd name="connsiteX12" fmla="*/ 154305 w 1232535"/>
                <a:gd name="connsiteY12" fmla="*/ 70485 h 152400"/>
                <a:gd name="connsiteX13" fmla="*/ 163830 w 1232535"/>
                <a:gd name="connsiteY13" fmla="*/ 68580 h 152400"/>
                <a:gd name="connsiteX14" fmla="*/ 190500 w 1232535"/>
                <a:gd name="connsiteY14" fmla="*/ 57150 h 152400"/>
                <a:gd name="connsiteX15" fmla="*/ 207645 w 1232535"/>
                <a:gd name="connsiteY15" fmla="*/ 51435 h 152400"/>
                <a:gd name="connsiteX16" fmla="*/ 213360 w 1232535"/>
                <a:gd name="connsiteY16" fmla="*/ 49530 h 152400"/>
                <a:gd name="connsiteX17" fmla="*/ 228600 w 1232535"/>
                <a:gd name="connsiteY17" fmla="*/ 47625 h 152400"/>
                <a:gd name="connsiteX18" fmla="*/ 240030 w 1232535"/>
                <a:gd name="connsiteY18" fmla="*/ 45720 h 152400"/>
                <a:gd name="connsiteX19" fmla="*/ 257175 w 1232535"/>
                <a:gd name="connsiteY19" fmla="*/ 41910 h 152400"/>
                <a:gd name="connsiteX20" fmla="*/ 299085 w 1232535"/>
                <a:gd name="connsiteY20" fmla="*/ 36195 h 152400"/>
                <a:gd name="connsiteX21" fmla="*/ 304800 w 1232535"/>
                <a:gd name="connsiteY21" fmla="*/ 32385 h 152400"/>
                <a:gd name="connsiteX22" fmla="*/ 321945 w 1232535"/>
                <a:gd name="connsiteY22" fmla="*/ 28575 h 152400"/>
                <a:gd name="connsiteX23" fmla="*/ 348615 w 1232535"/>
                <a:gd name="connsiteY23" fmla="*/ 22860 h 152400"/>
                <a:gd name="connsiteX24" fmla="*/ 384810 w 1232535"/>
                <a:gd name="connsiteY24" fmla="*/ 20955 h 152400"/>
                <a:gd name="connsiteX25" fmla="*/ 424815 w 1232535"/>
                <a:gd name="connsiteY25" fmla="*/ 17145 h 152400"/>
                <a:gd name="connsiteX26" fmla="*/ 434340 w 1232535"/>
                <a:gd name="connsiteY26" fmla="*/ 15240 h 152400"/>
                <a:gd name="connsiteX27" fmla="*/ 440055 w 1232535"/>
                <a:gd name="connsiteY27" fmla="*/ 13335 h 152400"/>
                <a:gd name="connsiteX28" fmla="*/ 497205 w 1232535"/>
                <a:gd name="connsiteY28" fmla="*/ 9525 h 152400"/>
                <a:gd name="connsiteX29" fmla="*/ 520065 w 1232535"/>
                <a:gd name="connsiteY29" fmla="*/ 3810 h 152400"/>
                <a:gd name="connsiteX30" fmla="*/ 548640 w 1232535"/>
                <a:gd name="connsiteY30" fmla="*/ 1905 h 152400"/>
                <a:gd name="connsiteX31" fmla="*/ 586740 w 1232535"/>
                <a:gd name="connsiteY31" fmla="*/ 0 h 152400"/>
                <a:gd name="connsiteX32" fmla="*/ 668655 w 1232535"/>
                <a:gd name="connsiteY32" fmla="*/ 1905 h 152400"/>
                <a:gd name="connsiteX33" fmla="*/ 834390 w 1232535"/>
                <a:gd name="connsiteY33" fmla="*/ 3810 h 152400"/>
                <a:gd name="connsiteX34" fmla="*/ 849630 w 1232535"/>
                <a:gd name="connsiteY34" fmla="*/ 7620 h 152400"/>
                <a:gd name="connsiteX35" fmla="*/ 864870 w 1232535"/>
                <a:gd name="connsiteY35" fmla="*/ 11430 h 152400"/>
                <a:gd name="connsiteX36" fmla="*/ 880110 w 1232535"/>
                <a:gd name="connsiteY36" fmla="*/ 13335 h 152400"/>
                <a:gd name="connsiteX37" fmla="*/ 891540 w 1232535"/>
                <a:gd name="connsiteY37" fmla="*/ 19050 h 152400"/>
                <a:gd name="connsiteX38" fmla="*/ 908685 w 1232535"/>
                <a:gd name="connsiteY38" fmla="*/ 26670 h 152400"/>
                <a:gd name="connsiteX39" fmla="*/ 922020 w 1232535"/>
                <a:gd name="connsiteY39" fmla="*/ 30480 h 152400"/>
                <a:gd name="connsiteX40" fmla="*/ 973455 w 1232535"/>
                <a:gd name="connsiteY40" fmla="*/ 32385 h 152400"/>
                <a:gd name="connsiteX41" fmla="*/ 986790 w 1232535"/>
                <a:gd name="connsiteY41" fmla="*/ 36195 h 152400"/>
                <a:gd name="connsiteX42" fmla="*/ 992505 w 1232535"/>
                <a:gd name="connsiteY42" fmla="*/ 40005 h 152400"/>
                <a:gd name="connsiteX43" fmla="*/ 1017270 w 1232535"/>
                <a:gd name="connsiteY43" fmla="*/ 45720 h 152400"/>
                <a:gd name="connsiteX44" fmla="*/ 1022985 w 1232535"/>
                <a:gd name="connsiteY44" fmla="*/ 47625 h 152400"/>
                <a:gd name="connsiteX45" fmla="*/ 1043940 w 1232535"/>
                <a:gd name="connsiteY45" fmla="*/ 51435 h 152400"/>
                <a:gd name="connsiteX46" fmla="*/ 1055370 w 1232535"/>
                <a:gd name="connsiteY46" fmla="*/ 55245 h 152400"/>
                <a:gd name="connsiteX47" fmla="*/ 1062990 w 1232535"/>
                <a:gd name="connsiteY47" fmla="*/ 60960 h 152400"/>
                <a:gd name="connsiteX48" fmla="*/ 1074420 w 1232535"/>
                <a:gd name="connsiteY48" fmla="*/ 64770 h 152400"/>
                <a:gd name="connsiteX49" fmla="*/ 1080135 w 1232535"/>
                <a:gd name="connsiteY49" fmla="*/ 68580 h 152400"/>
                <a:gd name="connsiteX50" fmla="*/ 1099185 w 1232535"/>
                <a:gd name="connsiteY50" fmla="*/ 74295 h 152400"/>
                <a:gd name="connsiteX51" fmla="*/ 1106805 w 1232535"/>
                <a:gd name="connsiteY51" fmla="*/ 78105 h 152400"/>
                <a:gd name="connsiteX52" fmla="*/ 1116330 w 1232535"/>
                <a:gd name="connsiteY52" fmla="*/ 83820 h 152400"/>
                <a:gd name="connsiteX53" fmla="*/ 1131570 w 1232535"/>
                <a:gd name="connsiteY53" fmla="*/ 85725 h 152400"/>
                <a:gd name="connsiteX54" fmla="*/ 1137285 w 1232535"/>
                <a:gd name="connsiteY54" fmla="*/ 91440 h 152400"/>
                <a:gd name="connsiteX55" fmla="*/ 1143000 w 1232535"/>
                <a:gd name="connsiteY55" fmla="*/ 93345 h 152400"/>
                <a:gd name="connsiteX56" fmla="*/ 1152525 w 1232535"/>
                <a:gd name="connsiteY56" fmla="*/ 102870 h 152400"/>
                <a:gd name="connsiteX57" fmla="*/ 1163955 w 1232535"/>
                <a:gd name="connsiteY57" fmla="*/ 106680 h 152400"/>
                <a:gd name="connsiteX58" fmla="*/ 1175385 w 1232535"/>
                <a:gd name="connsiteY58" fmla="*/ 114300 h 152400"/>
                <a:gd name="connsiteX59" fmla="*/ 1181100 w 1232535"/>
                <a:gd name="connsiteY59" fmla="*/ 120015 h 152400"/>
                <a:gd name="connsiteX60" fmla="*/ 1186815 w 1232535"/>
                <a:gd name="connsiteY60" fmla="*/ 121920 h 152400"/>
                <a:gd name="connsiteX61" fmla="*/ 1194435 w 1232535"/>
                <a:gd name="connsiteY61" fmla="*/ 125730 h 152400"/>
                <a:gd name="connsiteX62" fmla="*/ 1203960 w 1232535"/>
                <a:gd name="connsiteY62" fmla="*/ 135255 h 152400"/>
                <a:gd name="connsiteX63" fmla="*/ 1217295 w 1232535"/>
                <a:gd name="connsiteY63" fmla="*/ 146685 h 152400"/>
                <a:gd name="connsiteX64" fmla="*/ 1228725 w 1232535"/>
                <a:gd name="connsiteY64" fmla="*/ 150495 h 152400"/>
                <a:gd name="connsiteX65" fmla="*/ 1232535 w 1232535"/>
                <a:gd name="connsiteY65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32535" h="152400">
                  <a:moveTo>
                    <a:pt x="0" y="125730"/>
                  </a:moveTo>
                  <a:cubicBezTo>
                    <a:pt x="3175" y="125095"/>
                    <a:pt x="6629" y="125273"/>
                    <a:pt x="9525" y="123825"/>
                  </a:cubicBezTo>
                  <a:cubicBezTo>
                    <a:pt x="11935" y="122620"/>
                    <a:pt x="12739" y="119111"/>
                    <a:pt x="15240" y="118110"/>
                  </a:cubicBezTo>
                  <a:cubicBezTo>
                    <a:pt x="19409" y="116442"/>
                    <a:pt x="24130" y="116840"/>
                    <a:pt x="28575" y="116205"/>
                  </a:cubicBezTo>
                  <a:cubicBezTo>
                    <a:pt x="39630" y="108835"/>
                    <a:pt x="28877" y="114816"/>
                    <a:pt x="47625" y="110490"/>
                  </a:cubicBezTo>
                  <a:cubicBezTo>
                    <a:pt x="51538" y="109587"/>
                    <a:pt x="55159" y="107654"/>
                    <a:pt x="59055" y="106680"/>
                  </a:cubicBezTo>
                  <a:lnTo>
                    <a:pt x="66675" y="104775"/>
                  </a:lnTo>
                  <a:cubicBezTo>
                    <a:pt x="70264" y="101186"/>
                    <a:pt x="73331" y="97372"/>
                    <a:pt x="78105" y="95250"/>
                  </a:cubicBezTo>
                  <a:cubicBezTo>
                    <a:pt x="88521" y="90621"/>
                    <a:pt x="90073" y="91713"/>
                    <a:pt x="100965" y="89535"/>
                  </a:cubicBezTo>
                  <a:cubicBezTo>
                    <a:pt x="133369" y="83054"/>
                    <a:pt x="107994" y="88343"/>
                    <a:pt x="123825" y="83820"/>
                  </a:cubicBezTo>
                  <a:cubicBezTo>
                    <a:pt x="126342" y="83101"/>
                    <a:pt x="128937" y="82667"/>
                    <a:pt x="131445" y="81915"/>
                  </a:cubicBezTo>
                  <a:cubicBezTo>
                    <a:pt x="135292" y="80761"/>
                    <a:pt x="139533" y="80333"/>
                    <a:pt x="142875" y="78105"/>
                  </a:cubicBezTo>
                  <a:cubicBezTo>
                    <a:pt x="146685" y="75565"/>
                    <a:pt x="149815" y="71383"/>
                    <a:pt x="154305" y="70485"/>
                  </a:cubicBezTo>
                  <a:lnTo>
                    <a:pt x="163830" y="68580"/>
                  </a:lnTo>
                  <a:cubicBezTo>
                    <a:pt x="183920" y="55187"/>
                    <a:pt x="165897" y="65351"/>
                    <a:pt x="190500" y="57150"/>
                  </a:cubicBezTo>
                  <a:lnTo>
                    <a:pt x="207645" y="51435"/>
                  </a:lnTo>
                  <a:cubicBezTo>
                    <a:pt x="209550" y="50800"/>
                    <a:pt x="211367" y="49779"/>
                    <a:pt x="213360" y="49530"/>
                  </a:cubicBezTo>
                  <a:lnTo>
                    <a:pt x="228600" y="47625"/>
                  </a:lnTo>
                  <a:cubicBezTo>
                    <a:pt x="232424" y="47079"/>
                    <a:pt x="236259" y="46558"/>
                    <a:pt x="240030" y="45720"/>
                  </a:cubicBezTo>
                  <a:cubicBezTo>
                    <a:pt x="259087" y="41485"/>
                    <a:pt x="225150" y="46277"/>
                    <a:pt x="257175" y="41910"/>
                  </a:cubicBezTo>
                  <a:cubicBezTo>
                    <a:pt x="304355" y="35476"/>
                    <a:pt x="272701" y="40592"/>
                    <a:pt x="299085" y="36195"/>
                  </a:cubicBezTo>
                  <a:cubicBezTo>
                    <a:pt x="300990" y="34925"/>
                    <a:pt x="302696" y="33287"/>
                    <a:pt x="304800" y="32385"/>
                  </a:cubicBezTo>
                  <a:cubicBezTo>
                    <a:pt x="307367" y="31285"/>
                    <a:pt x="319986" y="29027"/>
                    <a:pt x="321945" y="28575"/>
                  </a:cubicBezTo>
                  <a:cubicBezTo>
                    <a:pt x="330422" y="26619"/>
                    <a:pt x="339773" y="23567"/>
                    <a:pt x="348615" y="22860"/>
                  </a:cubicBezTo>
                  <a:cubicBezTo>
                    <a:pt x="360658" y="21897"/>
                    <a:pt x="372752" y="21709"/>
                    <a:pt x="384810" y="20955"/>
                  </a:cubicBezTo>
                  <a:cubicBezTo>
                    <a:pt x="397985" y="20132"/>
                    <a:pt x="411683" y="19165"/>
                    <a:pt x="424815" y="17145"/>
                  </a:cubicBezTo>
                  <a:cubicBezTo>
                    <a:pt x="428015" y="16653"/>
                    <a:pt x="431199" y="16025"/>
                    <a:pt x="434340" y="15240"/>
                  </a:cubicBezTo>
                  <a:cubicBezTo>
                    <a:pt x="436288" y="14753"/>
                    <a:pt x="438070" y="13640"/>
                    <a:pt x="440055" y="13335"/>
                  </a:cubicBezTo>
                  <a:cubicBezTo>
                    <a:pt x="455319" y="10987"/>
                    <a:pt x="485486" y="10111"/>
                    <a:pt x="497205" y="9525"/>
                  </a:cubicBezTo>
                  <a:cubicBezTo>
                    <a:pt x="505416" y="6788"/>
                    <a:pt x="509876" y="5084"/>
                    <a:pt x="520065" y="3810"/>
                  </a:cubicBezTo>
                  <a:cubicBezTo>
                    <a:pt x="529537" y="2626"/>
                    <a:pt x="539109" y="2450"/>
                    <a:pt x="548640" y="1905"/>
                  </a:cubicBezTo>
                  <a:lnTo>
                    <a:pt x="586740" y="0"/>
                  </a:lnTo>
                  <a:lnTo>
                    <a:pt x="668655" y="1905"/>
                  </a:lnTo>
                  <a:cubicBezTo>
                    <a:pt x="723897" y="2755"/>
                    <a:pt x="779169" y="2066"/>
                    <a:pt x="834390" y="3810"/>
                  </a:cubicBezTo>
                  <a:cubicBezTo>
                    <a:pt x="839624" y="3975"/>
                    <a:pt x="844550" y="6350"/>
                    <a:pt x="849630" y="7620"/>
                  </a:cubicBezTo>
                  <a:lnTo>
                    <a:pt x="864870" y="11430"/>
                  </a:lnTo>
                  <a:lnTo>
                    <a:pt x="880110" y="13335"/>
                  </a:lnTo>
                  <a:cubicBezTo>
                    <a:pt x="896488" y="24254"/>
                    <a:pt x="875766" y="11163"/>
                    <a:pt x="891540" y="19050"/>
                  </a:cubicBezTo>
                  <a:cubicBezTo>
                    <a:pt x="909653" y="28107"/>
                    <a:pt x="879197" y="16841"/>
                    <a:pt x="908685" y="26670"/>
                  </a:cubicBezTo>
                  <a:cubicBezTo>
                    <a:pt x="911820" y="27715"/>
                    <a:pt x="919054" y="30289"/>
                    <a:pt x="922020" y="30480"/>
                  </a:cubicBezTo>
                  <a:cubicBezTo>
                    <a:pt x="939141" y="31585"/>
                    <a:pt x="956310" y="31750"/>
                    <a:pt x="973455" y="32385"/>
                  </a:cubicBezTo>
                  <a:cubicBezTo>
                    <a:pt x="975896" y="32995"/>
                    <a:pt x="984057" y="34829"/>
                    <a:pt x="986790" y="36195"/>
                  </a:cubicBezTo>
                  <a:cubicBezTo>
                    <a:pt x="988838" y="37219"/>
                    <a:pt x="990413" y="39075"/>
                    <a:pt x="992505" y="40005"/>
                  </a:cubicBezTo>
                  <a:cubicBezTo>
                    <a:pt x="1002414" y="44409"/>
                    <a:pt x="1006422" y="44170"/>
                    <a:pt x="1017270" y="45720"/>
                  </a:cubicBezTo>
                  <a:cubicBezTo>
                    <a:pt x="1019175" y="46355"/>
                    <a:pt x="1021025" y="47189"/>
                    <a:pt x="1022985" y="47625"/>
                  </a:cubicBezTo>
                  <a:cubicBezTo>
                    <a:pt x="1030827" y="49368"/>
                    <a:pt x="1036313" y="49355"/>
                    <a:pt x="1043940" y="51435"/>
                  </a:cubicBezTo>
                  <a:cubicBezTo>
                    <a:pt x="1047815" y="52492"/>
                    <a:pt x="1055370" y="55245"/>
                    <a:pt x="1055370" y="55245"/>
                  </a:cubicBezTo>
                  <a:cubicBezTo>
                    <a:pt x="1057910" y="57150"/>
                    <a:pt x="1060150" y="59540"/>
                    <a:pt x="1062990" y="60960"/>
                  </a:cubicBezTo>
                  <a:cubicBezTo>
                    <a:pt x="1066582" y="62756"/>
                    <a:pt x="1071078" y="62542"/>
                    <a:pt x="1074420" y="64770"/>
                  </a:cubicBezTo>
                  <a:cubicBezTo>
                    <a:pt x="1076325" y="66040"/>
                    <a:pt x="1078031" y="67678"/>
                    <a:pt x="1080135" y="68580"/>
                  </a:cubicBezTo>
                  <a:cubicBezTo>
                    <a:pt x="1099277" y="76784"/>
                    <a:pt x="1073574" y="61490"/>
                    <a:pt x="1099185" y="74295"/>
                  </a:cubicBezTo>
                  <a:cubicBezTo>
                    <a:pt x="1101725" y="75565"/>
                    <a:pt x="1104323" y="76726"/>
                    <a:pt x="1106805" y="78105"/>
                  </a:cubicBezTo>
                  <a:cubicBezTo>
                    <a:pt x="1110042" y="79903"/>
                    <a:pt x="1112791" y="82731"/>
                    <a:pt x="1116330" y="83820"/>
                  </a:cubicBezTo>
                  <a:cubicBezTo>
                    <a:pt x="1121223" y="85326"/>
                    <a:pt x="1126490" y="85090"/>
                    <a:pt x="1131570" y="85725"/>
                  </a:cubicBezTo>
                  <a:cubicBezTo>
                    <a:pt x="1133475" y="87630"/>
                    <a:pt x="1135043" y="89946"/>
                    <a:pt x="1137285" y="91440"/>
                  </a:cubicBezTo>
                  <a:cubicBezTo>
                    <a:pt x="1138956" y="92554"/>
                    <a:pt x="1141432" y="92091"/>
                    <a:pt x="1143000" y="93345"/>
                  </a:cubicBezTo>
                  <a:cubicBezTo>
                    <a:pt x="1153319" y="101600"/>
                    <a:pt x="1139666" y="97155"/>
                    <a:pt x="1152525" y="102870"/>
                  </a:cubicBezTo>
                  <a:cubicBezTo>
                    <a:pt x="1156195" y="104501"/>
                    <a:pt x="1160613" y="104452"/>
                    <a:pt x="1163955" y="106680"/>
                  </a:cubicBezTo>
                  <a:cubicBezTo>
                    <a:pt x="1167765" y="109220"/>
                    <a:pt x="1172147" y="111062"/>
                    <a:pt x="1175385" y="114300"/>
                  </a:cubicBezTo>
                  <a:cubicBezTo>
                    <a:pt x="1177290" y="116205"/>
                    <a:pt x="1178858" y="118521"/>
                    <a:pt x="1181100" y="120015"/>
                  </a:cubicBezTo>
                  <a:cubicBezTo>
                    <a:pt x="1182771" y="121129"/>
                    <a:pt x="1184969" y="121129"/>
                    <a:pt x="1186815" y="121920"/>
                  </a:cubicBezTo>
                  <a:cubicBezTo>
                    <a:pt x="1189425" y="123039"/>
                    <a:pt x="1191895" y="124460"/>
                    <a:pt x="1194435" y="125730"/>
                  </a:cubicBezTo>
                  <a:cubicBezTo>
                    <a:pt x="1201773" y="136737"/>
                    <a:pt x="1194082" y="126788"/>
                    <a:pt x="1203960" y="135255"/>
                  </a:cubicBezTo>
                  <a:cubicBezTo>
                    <a:pt x="1209044" y="139613"/>
                    <a:pt x="1211239" y="143994"/>
                    <a:pt x="1217295" y="146685"/>
                  </a:cubicBezTo>
                  <a:cubicBezTo>
                    <a:pt x="1220965" y="148316"/>
                    <a:pt x="1225133" y="148699"/>
                    <a:pt x="1228725" y="150495"/>
                  </a:cubicBezTo>
                  <a:lnTo>
                    <a:pt x="1232535" y="152400"/>
                  </a:lnTo>
                </a:path>
              </a:pathLst>
            </a:custGeom>
            <a:noFill/>
            <a:ln w="12700">
              <a:solidFill>
                <a:srgbClr val="C0C0C0"/>
              </a:solidFill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3703340" y="4715314"/>
              <a:ext cx="675228" cy="21135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 flipH="1" flipV="1">
              <a:off x="4335780" y="4542310"/>
              <a:ext cx="331470" cy="25672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 flipH="1" flipV="1">
              <a:off x="4533901" y="4144674"/>
              <a:ext cx="355666" cy="525999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 flipH="1" flipV="1">
              <a:off x="5034337" y="4119937"/>
              <a:ext cx="37761" cy="28773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 flipV="1">
              <a:off x="5297020" y="4027469"/>
              <a:ext cx="127735" cy="5090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 flipV="1">
              <a:off x="5424755" y="4027469"/>
              <a:ext cx="375994" cy="64579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 flipV="1">
              <a:off x="5612752" y="4520629"/>
              <a:ext cx="294888" cy="27840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 flipV="1">
              <a:off x="5800749" y="4674741"/>
              <a:ext cx="671970" cy="31860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 flipV="1">
              <a:off x="6116185" y="5188449"/>
              <a:ext cx="490098" cy="12752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6405517" y="5472623"/>
              <a:ext cx="241863" cy="54873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6264437" y="5688647"/>
              <a:ext cx="239105" cy="12652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5297020" y="5688647"/>
              <a:ext cx="76364" cy="27036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 flipH="1">
              <a:off x="4150760" y="5688647"/>
              <a:ext cx="185020" cy="116251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 flipH="1">
              <a:off x="3647326" y="5661060"/>
              <a:ext cx="308225" cy="12329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 flipH="1">
              <a:off x="3565133" y="5472623"/>
              <a:ext cx="354231" cy="3432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 flipH="1">
              <a:off x="3482939" y="5260375"/>
              <a:ext cx="580441" cy="30816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 flipH="1" flipV="1">
              <a:off x="3986373" y="5095982"/>
              <a:ext cx="297951" cy="2054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 flipH="1">
              <a:off x="4962418" y="5688647"/>
              <a:ext cx="71919" cy="393654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5938096" y="5688647"/>
              <a:ext cx="339414" cy="229267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 flipH="1">
              <a:off x="4541178" y="5688647"/>
              <a:ext cx="170556" cy="198445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5594985" y="5688647"/>
              <a:ext cx="240736" cy="280638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" name="Group 2"/>
          <p:cNvGrpSpPr/>
          <p:nvPr/>
        </p:nvGrpSpPr>
        <p:grpSpPr>
          <a:xfrm>
            <a:off x="5161214" y="4200259"/>
            <a:ext cx="4909446" cy="1539161"/>
            <a:chOff x="5161214" y="4200259"/>
            <a:chExt cx="4909446" cy="1539161"/>
          </a:xfrm>
        </p:grpSpPr>
        <p:sp>
          <p:nvSpPr>
            <p:cNvPr id="92" name="Arc 91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83" name="Arc 182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184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185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186" name="Arc 185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9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5597E-6 L 0 -0.4156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855718"/>
              </p:ext>
            </p:extLst>
          </p:nvPr>
        </p:nvGraphicFramePr>
        <p:xfrm>
          <a:off x="174946" y="-19983"/>
          <a:ext cx="10081265" cy="7669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14"/>
                <a:gridCol w="2880400"/>
                <a:gridCol w="2520351"/>
              </a:tblGrid>
              <a:tr h="612000">
                <a:tc>
                  <a:txBody>
                    <a:bodyPr/>
                    <a:lstStyle/>
                    <a:p>
                      <a:pPr algn="l"/>
                      <a:r>
                        <a:rPr lang="nb-NO" sz="3000" b="1" smtClean="0">
                          <a:solidFill>
                            <a:srgbClr val="FFFFFF"/>
                          </a:solidFill>
                        </a:rPr>
                        <a:t>Attack</a:t>
                      </a:r>
                      <a:endParaRPr lang="en-US" sz="30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Target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component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Tested</a:t>
                      </a:r>
                      <a:r>
                        <a:rPr lang="nb-NO" sz="2100" b="1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2100" b="1" smtClean="0">
                          <a:solidFill>
                            <a:srgbClr val="FFFFFF"/>
                          </a:solidFill>
                        </a:rPr>
                        <a:t>system</a:t>
                      </a:r>
                      <a:endParaRPr lang="en-US" sz="2100" b="1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Spatial efficiency mismatch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receiver optics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 Rau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IEEE J. Quantum Electron.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6600905 (2015);  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062301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Pulse energy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watchdog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</a:t>
                      </a:r>
                      <a:r>
                        <a:rPr lang="en-US" sz="1800" baseline="0" smtClean="0">
                          <a:solidFill>
                            <a:srgbClr val="FFFFFF"/>
                          </a:solidFill>
                        </a:rPr>
                        <a:t>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 Sajeed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Phys. Rev. A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032326 (2015)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I. Khan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presentation at QCrypt (2014)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Trojan-horse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in Bob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en-US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J. Phys. </a:t>
                      </a:r>
                      <a:r>
                        <a:rPr kumimoji="0" lang="en-CA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en-CA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123030 (2014)</a:t>
                      </a:r>
                      <a:endParaRPr kumimoji="0" lang="en-US" sz="1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96969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saturation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homodyne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H. Qin, R. Kumar, R. Alleaume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Proc. SPIE 88990N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Shot-noise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classical sync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SeQureNet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P. Jouguet, S. Kunz-Jacques, E. Diamanti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062313 (2013)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Wavelength-selected PNS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intensity modulator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M.-S. Jiang, S.-H. Sun, C.-Y. Li, L.-M. Liang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86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032310 (2012)</a:t>
                      </a: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Multi-wavelength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beamsplitter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H.-W.</a:t>
                      </a:r>
                      <a:r>
                        <a:rPr lang="en-US" sz="1400" baseline="0" smtClean="0">
                          <a:solidFill>
                            <a:srgbClr val="969696"/>
                          </a:solidFill>
                        </a:rPr>
                        <a:t> Li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Phys. Rev. A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84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062308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Deadtime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H. Weier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New J. Phys.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13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073024 (2011)</a:t>
                      </a:r>
                      <a:endParaRPr lang="en-US" sz="1400">
                        <a:solidFill>
                          <a:srgbClr val="969696"/>
                        </a:solidFill>
                      </a:endParaRPr>
                    </a:p>
                  </a:txBody>
                  <a:tcPr marL="90000" marR="90000"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Channel</a:t>
                      </a:r>
                      <a:r>
                        <a:rPr lang="nb-NO" sz="1800" b="1" baseline="0" smtClean="0">
                          <a:solidFill>
                            <a:srgbClr val="FFFFFF"/>
                          </a:solidFill>
                        </a:rPr>
                        <a:t> calibration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L="9000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N. Jain 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Lett.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107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110501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Faraday-mirror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Faraday mirror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smtClean="0">
                          <a:solidFill>
                            <a:srgbClr val="FFFFFF"/>
                          </a:solidFill>
                        </a:rPr>
                        <a:t>(theory)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S.-H. Sun, M.-S. Jiang, L.-M. Liang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Phys. Rev. A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83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062331 (2011)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Detector control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single-photon detector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 ID Quantique,</a:t>
                      </a:r>
                      <a:r>
                        <a:rPr lang="nb-NO" sz="1800" baseline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MagiQ,</a:t>
                      </a:r>
                      <a:endParaRPr lang="en-US" sz="1800" smtClean="0">
                        <a:solidFill>
                          <a:srgbClr val="FFFFFF"/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research system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2">
                  <a:txBody>
                    <a:bodyPr/>
                    <a:lstStyle/>
                    <a:p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I. Gerhardt </a:t>
                      </a:r>
                      <a:r>
                        <a:rPr lang="da-DK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 Nat. Commun. </a:t>
                      </a:r>
                      <a:r>
                        <a:rPr lang="da-DK" sz="1400" b="1" smtClean="0">
                          <a:solidFill>
                            <a:srgbClr val="969696"/>
                          </a:solidFill>
                        </a:rPr>
                        <a:t>2</a:t>
                      </a:r>
                      <a:r>
                        <a:rPr lang="da-DK" sz="1400" smtClean="0">
                          <a:solidFill>
                            <a:srgbClr val="969696"/>
                          </a:solidFill>
                        </a:rPr>
                        <a:t>, 349 (2011);</a:t>
                      </a:r>
                      <a:r>
                        <a:rPr lang="da-DK" sz="1400" baseline="0" smtClean="0">
                          <a:solidFill>
                            <a:srgbClr val="969696"/>
                          </a:solidFill>
                        </a:rPr>
                        <a:t>  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L. Lydersen </a:t>
                      </a:r>
                      <a:r>
                        <a:rPr lang="en-US" sz="1400" i="1" smtClean="0">
                          <a:solidFill>
                            <a:srgbClr val="969696"/>
                          </a:solidFill>
                        </a:rPr>
                        <a:t>et al.,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 Nat. Photonics </a:t>
                      </a:r>
                      <a:r>
                        <a:rPr lang="en-US" sz="1400" b="1" smtClean="0">
                          <a:solidFill>
                            <a:srgbClr val="969696"/>
                          </a:solidFill>
                        </a:rPr>
                        <a:t>4</a:t>
                      </a:r>
                      <a:r>
                        <a:rPr lang="en-US" sz="1400" smtClean="0">
                          <a:solidFill>
                            <a:srgbClr val="969696"/>
                          </a:solidFill>
                        </a:rPr>
                        <a:t>, 686 (2010)</a:t>
                      </a:r>
                    </a:p>
                  </a:txBody>
                  <a:tcPr marL="90000" marR="0" marT="0" marB="36000" anchor="b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nb-NO" sz="1800" b="1" smtClean="0">
                          <a:solidFill>
                            <a:srgbClr val="FFFFFF"/>
                          </a:solidFill>
                        </a:rPr>
                        <a:t>Phase-remapping</a:t>
                      </a:r>
                      <a:endParaRPr lang="en-US" sz="1800" b="1">
                        <a:solidFill>
                          <a:srgbClr val="FFFFFF"/>
                        </a:solidFill>
                      </a:endParaRPr>
                    </a:p>
                  </a:txBody>
                  <a:tcPr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phase modulator in Alice</a:t>
                      </a:r>
                      <a:endParaRPr lang="en-US" sz="18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800" smtClean="0">
                          <a:solidFill>
                            <a:srgbClr val="FFFFFF"/>
                          </a:solidFill>
                        </a:rPr>
                        <a:t>ID Quantique</a:t>
                      </a:r>
                      <a:r>
                        <a:rPr lang="nb-NO" sz="1800" baseline="3000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800" baseline="30000">
                        <a:solidFill>
                          <a:srgbClr val="FFFFFF"/>
                        </a:solidFill>
                      </a:endParaRPr>
                    </a:p>
                  </a:txBody>
                  <a:tcPr marL="0" marR="0" marT="0" marB="0"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F. Xu, B. Qi, H.-K. Lo</a:t>
                      </a:r>
                      <a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New J. Phys. </a:t>
                      </a:r>
                      <a:r>
                        <a:rPr kumimoji="0" lang="en-US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en-US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96969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113026 (2010)</a:t>
                      </a:r>
                    </a:p>
                  </a:txBody>
                  <a:tcPr marT="0" marB="3600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  <a:tr h="0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* Attack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d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id not break</a:t>
                      </a:r>
                      <a:r>
                        <a:rPr lang="en-US" sz="1400" baseline="0" smtClean="0">
                          <a:solidFill>
                            <a:srgbClr val="FFFFFF"/>
                          </a:solidFill>
                        </a:rPr>
                        <a:t> security of the tested system, but may be applicable to a different implementation</a:t>
                      </a:r>
                      <a:r>
                        <a:rPr lang="en-US" sz="1400" smtClean="0">
                          <a:solidFill>
                            <a:srgbClr val="FFFFFF"/>
                          </a:solidFill>
                        </a:rPr>
                        <a:t>.</a:t>
                      </a:r>
                    </a:p>
                  </a:txBody>
                  <a:tcPr marL="90000" marR="90000" marT="36000" marB="0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 flipH="1">
            <a:off x="0" y="495826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688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 bwMode="auto">
          <a:xfrm>
            <a:off x="946412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1:  academic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6955" y="833205"/>
            <a:ext cx="9807635" cy="6882045"/>
          </a:xfrm>
          <a:prstGeom prst="rect">
            <a:avLst/>
          </a:prstGeom>
        </p:spPr>
        <p:txBody>
          <a:bodyPr lIns="0" tIns="50400" rIns="0" bIns="50400"/>
          <a:lstStyle/>
          <a:p>
            <a:pPr marL="342900" lvl="0" indent="-342900" algn="l">
              <a:lnSpc>
                <a:spcPct val="110000"/>
              </a:lnSpc>
              <a:buClr>
                <a:srgbClr val="FF0000"/>
              </a:buClr>
              <a:buFont typeface="Webdings" panose="05030102010509060703" pitchFamily="18" charset="2"/>
              <a:buChar char=""/>
            </a:pPr>
            <a:r>
              <a:rPr lang="en-CA" sz="2200" smtClean="0">
                <a:solidFill>
                  <a:srgbClr val="FFFFFF"/>
                </a:solidFill>
              </a:rPr>
              <a:t>Photon-number-splitting attack</a:t>
            </a:r>
            <a:endParaRPr lang="en-US" sz="2200" smtClean="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 Bennett, F. Bessette, G. Brassard, L. Salvail, J. Smolin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J. Cryptology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3 (1992)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Brassard, N.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T. Mor,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B. C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Sanders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85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1330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61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052304 (2000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r">
              <a:spcBef>
                <a:spcPts val="60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Félix, N. Gisin, A. Stefanov, H. Zbinden, J. Mod. Opt.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48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2009 (2001)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Lütkenhaus, 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Jahma,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New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J. Phys.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4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44 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(2002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US" sz="2700" smtClean="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US" sz="2200" smtClean="0">
                <a:solidFill>
                  <a:srgbClr val="FFFFFF"/>
                </a:solidFill>
              </a:rPr>
              <a:t>Decoy-state protocol</a:t>
            </a:r>
          </a:p>
          <a:p>
            <a:pPr lvl="0" algn="r">
              <a:spcBef>
                <a:spcPts val="60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W.-Y. Hwang, Phys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Rev. Lett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2003)</a:t>
            </a:r>
            <a:endParaRPr lang="en-CA" sz="2600" smtClean="0">
              <a:solidFill>
                <a:srgbClr val="FFFFFF"/>
              </a:solidFill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>
                <a:solidFill>
                  <a:srgbClr val="FFFFFF"/>
                </a:solidFill>
              </a:rPr>
              <a:t>SARG04 protocol</a:t>
            </a:r>
          </a:p>
          <a:p>
            <a:pPr lvl="0" algn="r">
              <a:spcBef>
                <a:spcPts val="600"/>
              </a:spcBef>
            </a:pP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V. Scarani, A. Acín, G. </a:t>
            </a:r>
            <a:r>
              <a:rPr lang="it-IT" sz="1600" b="0">
                <a:solidFill>
                  <a:srgbClr val="C0C0C0"/>
                </a:solidFill>
                <a:cs typeface="Arial" pitchFamily="34" charset="0"/>
              </a:rPr>
              <a:t>Ribordy</a:t>
            </a:r>
            <a:r>
              <a:rPr lang="it-IT" sz="1600" b="0" smtClean="0">
                <a:solidFill>
                  <a:srgbClr val="C0C0C0"/>
                </a:solidFill>
                <a:cs typeface="Arial" pitchFamily="34" charset="0"/>
              </a:rPr>
              <a:t>, N. Gisin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Phys. Rev. Lett.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92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057901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marL="266700" lvl="0" indent="-266700" algn="l">
              <a:lnSpc>
                <a:spcPct val="110000"/>
              </a:lnSpc>
              <a:buClr>
                <a:srgbClr val="3333FF"/>
              </a:buClr>
              <a:buFont typeface="Arial" pitchFamily="34" charset="0"/>
              <a:buChar char="●"/>
            </a:pPr>
            <a:endParaRPr lang="en-CA" sz="1200">
              <a:solidFill>
                <a:srgbClr val="FFFFFF"/>
              </a:solidFill>
            </a:endParaRPr>
          </a:p>
          <a:p>
            <a:pPr marL="342900" lvl="0" indent="-342900" algn="l">
              <a:lnSpc>
                <a:spcPct val="110000"/>
              </a:lnSpc>
              <a:buClr>
                <a:srgbClr val="00FF00"/>
              </a:buClr>
              <a:buFont typeface="Wingdings" pitchFamily="2" charset="2"/>
              <a:buChar char=""/>
            </a:pPr>
            <a:r>
              <a:rPr lang="en-CA" sz="2200" smtClean="0">
                <a:solidFill>
                  <a:srgbClr val="FFFFFF"/>
                </a:solidFill>
              </a:rPr>
              <a:t>Distributed-phase-reference protocols</a:t>
            </a:r>
            <a:endParaRPr lang="en-CA" sz="2200">
              <a:solidFill>
                <a:srgbClr val="FFFFFF"/>
              </a:solidFill>
            </a:endParaRP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K. Inoue, E. Waks, Y. Yamamoto, Phys. Rev. Lett. </a:t>
            </a:r>
            <a:r>
              <a:rPr lang="en-US" sz="1600">
                <a:solidFill>
                  <a:srgbClr val="C0C0C0"/>
                </a:solidFill>
                <a:cs typeface="Arial" pitchFamily="34" charset="0"/>
              </a:rPr>
              <a:t>89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037902 (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2002)</a:t>
            </a:r>
          </a:p>
          <a:p>
            <a:pPr lvl="0" algn="r">
              <a:spcBef>
                <a:spcPts val="600"/>
              </a:spcBef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K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Inoue, E. Waks, Y. Yamamoto, Phys. Rev.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68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022317 (2003)</a:t>
            </a:r>
          </a:p>
          <a:p>
            <a:pPr lvl="0" algn="r">
              <a:spcBef>
                <a:spcPts val="600"/>
              </a:spcBef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N. Gisin,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G. Ribordy, H. Zbinden, D. Stucki, N. Brunner, V. Scarani, arXiv:quant-ph/0411022v1 (2004)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 smtClean="0">
              <a:solidFill>
                <a:srgbClr val="C0C0C0"/>
              </a:solidFill>
              <a:cs typeface="Arial" pitchFamily="34" charset="0"/>
            </a:endParaRPr>
          </a:p>
          <a:p>
            <a:pPr lvl="0" algn="r">
              <a:spcBef>
                <a:spcPts val="600"/>
              </a:spcBef>
            </a:pP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2316255" y="3465649"/>
            <a:ext cx="36000" cy="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miter lim="800000"/>
            <a:headEnd type="none" w="lg" len="lg"/>
            <a:tailEnd type="triangle" w="lg" len="lg"/>
          </a:ln>
          <a:effectLst/>
        </p:spPr>
      </p:cxnSp>
      <p:sp>
        <p:nvSpPr>
          <p:cNvPr id="8" name="Oval 7"/>
          <p:cNvSpPr/>
          <p:nvPr/>
        </p:nvSpPr>
        <p:spPr bwMode="auto">
          <a:xfrm>
            <a:off x="521786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 bwMode="auto">
          <a:xfrm>
            <a:off x="637002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 bwMode="auto">
          <a:xfrm>
            <a:off x="8306245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 bwMode="auto">
          <a:xfrm>
            <a:off x="7144940" y="322668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 bwMode="auto">
          <a:xfrm>
            <a:off x="7144940" y="3010650"/>
            <a:ext cx="144000" cy="144000"/>
          </a:xfrm>
          <a:prstGeom prst="ellipse">
            <a:avLst/>
          </a:prstGeom>
          <a:solidFill>
            <a:srgbClr val="FFFF00"/>
          </a:solidFill>
          <a:ln w="28575" cap="sq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21172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5598309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984890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371471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6758052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7144633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531214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791779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830437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869095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9077538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3665404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4051985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>
            <a:off x="4438566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825147" y="3465649"/>
            <a:ext cx="144000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119080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505661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2892242" y="3465649"/>
            <a:ext cx="14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3278823" y="3465649"/>
            <a:ext cx="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 bwMode="auto">
          <a:xfrm>
            <a:off x="1012640" y="3249215"/>
            <a:ext cx="1077017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Laser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3150080" y="3253906"/>
            <a:ext cx="1588692" cy="459699"/>
          </a:xfrm>
          <a:prstGeom prst="rect">
            <a:avLst/>
          </a:prstGeom>
          <a:solidFill>
            <a:srgbClr val="000000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Attenuator</a:t>
            </a:r>
            <a:endParaRPr lang="en-US" sz="2200" smtClean="0">
              <a:ln w="12700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Example 2:  industrial (ID Quantique)</a:t>
            </a: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5431540" y="1913475"/>
            <a:ext cx="864000" cy="864000"/>
            <a:chOff x="2906032" y="1876293"/>
            <a:chExt cx="888334" cy="888334"/>
          </a:xfrm>
        </p:grpSpPr>
        <p:sp>
          <p:nvSpPr>
            <p:cNvPr id="211" name="Freeform 178"/>
            <p:cNvSpPr>
              <a:spLocks noEditPoints="1"/>
            </p:cNvSpPr>
            <p:nvPr/>
          </p:nvSpPr>
          <p:spPr bwMode="auto">
            <a:xfrm>
              <a:off x="3164233" y="2143716"/>
              <a:ext cx="378080" cy="92215"/>
            </a:xfrm>
            <a:custGeom>
              <a:avLst/>
              <a:gdLst>
                <a:gd name="T0" fmla="*/ 0 w 82"/>
                <a:gd name="T1" fmla="*/ 10 h 20"/>
                <a:gd name="T2" fmla="*/ 10 w 82"/>
                <a:gd name="T3" fmla="*/ 0 h 20"/>
                <a:gd name="T4" fmla="*/ 20 w 82"/>
                <a:gd name="T5" fmla="*/ 10 h 20"/>
                <a:gd name="T6" fmla="*/ 10 w 82"/>
                <a:gd name="T7" fmla="*/ 20 h 20"/>
                <a:gd name="T8" fmla="*/ 0 w 82"/>
                <a:gd name="T9" fmla="*/ 10 h 20"/>
                <a:gd name="T10" fmla="*/ 61 w 82"/>
                <a:gd name="T11" fmla="*/ 10 h 20"/>
                <a:gd name="T12" fmla="*/ 72 w 82"/>
                <a:gd name="T13" fmla="*/ 0 h 20"/>
                <a:gd name="T14" fmla="*/ 82 w 82"/>
                <a:gd name="T15" fmla="*/ 10 h 20"/>
                <a:gd name="T16" fmla="*/ 72 w 82"/>
                <a:gd name="T17" fmla="*/ 20 h 20"/>
                <a:gd name="T18" fmla="*/ 61 w 82"/>
                <a:gd name="T19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20">
                  <a:moveTo>
                    <a:pt x="0" y="10"/>
                  </a:move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ubicBezTo>
                    <a:pt x="4" y="20"/>
                    <a:pt x="0" y="16"/>
                    <a:pt x="0" y="10"/>
                  </a:cubicBezTo>
                  <a:close/>
                  <a:moveTo>
                    <a:pt x="61" y="10"/>
                  </a:moveTo>
                  <a:cubicBezTo>
                    <a:pt x="61" y="4"/>
                    <a:pt x="66" y="0"/>
                    <a:pt x="72" y="0"/>
                  </a:cubicBezTo>
                  <a:cubicBezTo>
                    <a:pt x="77" y="0"/>
                    <a:pt x="82" y="4"/>
                    <a:pt x="82" y="10"/>
                  </a:cubicBezTo>
                  <a:cubicBezTo>
                    <a:pt x="82" y="16"/>
                    <a:pt x="77" y="20"/>
                    <a:pt x="72" y="20"/>
                  </a:cubicBezTo>
                  <a:cubicBezTo>
                    <a:pt x="66" y="20"/>
                    <a:pt x="61" y="16"/>
                    <a:pt x="61" y="10"/>
                  </a:cubicBezTo>
                  <a:close/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2" name="Freeform 179"/>
            <p:cNvSpPr>
              <a:spLocks/>
            </p:cNvSpPr>
            <p:nvPr/>
          </p:nvSpPr>
          <p:spPr bwMode="auto">
            <a:xfrm>
              <a:off x="3108905" y="2474151"/>
              <a:ext cx="484127" cy="179819"/>
            </a:xfrm>
            <a:custGeom>
              <a:avLst/>
              <a:gdLst>
                <a:gd name="T0" fmla="*/ 0 w 105"/>
                <a:gd name="T1" fmla="*/ 0 h 39"/>
                <a:gd name="T2" fmla="*/ 105 w 105"/>
                <a:gd name="T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39">
                  <a:moveTo>
                    <a:pt x="0" y="0"/>
                  </a:moveTo>
                  <a:cubicBezTo>
                    <a:pt x="35" y="39"/>
                    <a:pt x="70" y="39"/>
                    <a:pt x="105" y="0"/>
                  </a:cubicBezTo>
                </a:path>
              </a:pathLst>
            </a:custGeom>
            <a:noFill/>
            <a:ln w="2857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3" name="Oval 180"/>
            <p:cNvSpPr>
              <a:spLocks noChangeArrowheads="1"/>
            </p:cNvSpPr>
            <p:nvPr/>
          </p:nvSpPr>
          <p:spPr bwMode="auto">
            <a:xfrm>
              <a:off x="2906032" y="1876293"/>
              <a:ext cx="888334" cy="888334"/>
            </a:xfrm>
            <a:prstGeom prst="ellipse">
              <a:avLst/>
            </a:prstGeom>
            <a:noFill/>
            <a:ln w="9525" cap="sq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grpSp>
        <p:nvGrpSpPr>
          <p:cNvPr id="218" name="Group 217"/>
          <p:cNvGrpSpPr/>
          <p:nvPr/>
        </p:nvGrpSpPr>
        <p:grpSpPr>
          <a:xfrm>
            <a:off x="5431540" y="4649855"/>
            <a:ext cx="864000" cy="864000"/>
            <a:chOff x="2906032" y="4678080"/>
            <a:chExt cx="888334" cy="886798"/>
          </a:xfrm>
        </p:grpSpPr>
        <p:sp>
          <p:nvSpPr>
            <p:cNvPr id="214" name="Freeform 181"/>
            <p:cNvSpPr>
              <a:spLocks noEditPoints="1"/>
            </p:cNvSpPr>
            <p:nvPr/>
          </p:nvSpPr>
          <p:spPr bwMode="auto">
            <a:xfrm>
              <a:off x="3196509" y="4976241"/>
              <a:ext cx="308919" cy="23054"/>
            </a:xfrm>
            <a:custGeom>
              <a:avLst/>
              <a:gdLst>
                <a:gd name="T0" fmla="*/ 0 w 67"/>
                <a:gd name="T1" fmla="*/ 3 h 5"/>
                <a:gd name="T2" fmla="*/ 3 w 67"/>
                <a:gd name="T3" fmla="*/ 0 h 5"/>
                <a:gd name="T4" fmla="*/ 5 w 67"/>
                <a:gd name="T5" fmla="*/ 3 h 5"/>
                <a:gd name="T6" fmla="*/ 3 w 67"/>
                <a:gd name="T7" fmla="*/ 5 h 5"/>
                <a:gd name="T8" fmla="*/ 0 w 67"/>
                <a:gd name="T9" fmla="*/ 3 h 5"/>
                <a:gd name="T10" fmla="*/ 62 w 67"/>
                <a:gd name="T11" fmla="*/ 3 h 5"/>
                <a:gd name="T12" fmla="*/ 65 w 67"/>
                <a:gd name="T13" fmla="*/ 0 h 5"/>
                <a:gd name="T14" fmla="*/ 67 w 67"/>
                <a:gd name="T15" fmla="*/ 3 h 5"/>
                <a:gd name="T16" fmla="*/ 65 w 67"/>
                <a:gd name="T17" fmla="*/ 5 h 5"/>
                <a:gd name="T18" fmla="*/ 62 w 67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5">
                  <a:moveTo>
                    <a:pt x="0" y="3"/>
                  </a:move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4"/>
                    <a:pt x="4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lose/>
                  <a:moveTo>
                    <a:pt x="62" y="3"/>
                  </a:moveTo>
                  <a:cubicBezTo>
                    <a:pt x="62" y="1"/>
                    <a:pt x="63" y="0"/>
                    <a:pt x="65" y="0"/>
                  </a:cubicBezTo>
                  <a:cubicBezTo>
                    <a:pt x="66" y="0"/>
                    <a:pt x="67" y="1"/>
                    <a:pt x="67" y="3"/>
                  </a:cubicBezTo>
                  <a:cubicBezTo>
                    <a:pt x="67" y="4"/>
                    <a:pt x="66" y="5"/>
                    <a:pt x="65" y="5"/>
                  </a:cubicBezTo>
                  <a:cubicBezTo>
                    <a:pt x="63" y="5"/>
                    <a:pt x="62" y="4"/>
                    <a:pt x="62" y="3"/>
                  </a:cubicBezTo>
                  <a:close/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5" name="Freeform 182"/>
            <p:cNvSpPr>
              <a:spLocks/>
            </p:cNvSpPr>
            <p:nvPr/>
          </p:nvSpPr>
          <p:spPr bwMode="auto">
            <a:xfrm>
              <a:off x="3108905" y="5215999"/>
              <a:ext cx="484127" cy="182893"/>
            </a:xfrm>
            <a:custGeom>
              <a:avLst/>
              <a:gdLst>
                <a:gd name="T0" fmla="*/ 0 w 105"/>
                <a:gd name="T1" fmla="*/ 40 h 40"/>
                <a:gd name="T2" fmla="*/ 105 w 105"/>
                <a:gd name="T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5" h="40">
                  <a:moveTo>
                    <a:pt x="0" y="40"/>
                  </a:moveTo>
                  <a:cubicBezTo>
                    <a:pt x="35" y="0"/>
                    <a:pt x="70" y="0"/>
                    <a:pt x="105" y="40"/>
                  </a:cubicBezTo>
                </a:path>
              </a:pathLst>
            </a:custGeom>
            <a:noFill/>
            <a:ln w="2857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  <p:sp>
          <p:nvSpPr>
            <p:cNvPr id="216" name="Oval 183"/>
            <p:cNvSpPr>
              <a:spLocks noChangeArrowheads="1"/>
            </p:cNvSpPr>
            <p:nvPr/>
          </p:nvSpPr>
          <p:spPr bwMode="auto">
            <a:xfrm>
              <a:off x="2906032" y="4678080"/>
              <a:ext cx="888334" cy="886798"/>
            </a:xfrm>
            <a:prstGeom prst="ellipse">
              <a:avLst/>
            </a:prstGeom>
            <a:noFill/>
            <a:ln w="9525" cap="sq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/>
            </a:p>
          </p:txBody>
        </p:sp>
      </p:grpSp>
      <p:sp>
        <p:nvSpPr>
          <p:cNvPr id="156" name="Rectangle 123"/>
          <p:cNvSpPr>
            <a:spLocks noChangeArrowheads="1"/>
          </p:cNvSpPr>
          <p:nvPr/>
        </p:nvSpPr>
        <p:spPr bwMode="auto">
          <a:xfrm>
            <a:off x="2327557" y="5603414"/>
            <a:ext cx="7808228" cy="30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Lim </a:t>
            </a:r>
            <a:r>
              <a:rPr kumimoji="0" lang="en-US" altLang="en-US" sz="2100" i="1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et al.</a:t>
            </a:r>
            <a:r>
              <a:rPr kumimoji="0" lang="en-US" altLang="en-US" sz="21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preprint about the countermeasure arXiv:1408.6398</a:t>
            </a:r>
            <a:endParaRPr kumimoji="0" lang="en-US" altLang="en-US" sz="2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99"/>
          <p:cNvSpPr>
            <a:spLocks noChangeArrowheads="1"/>
          </p:cNvSpPr>
          <p:nvPr/>
        </p:nvSpPr>
        <p:spPr bwMode="auto">
          <a:xfrm>
            <a:off x="451052" y="3571429"/>
            <a:ext cx="1048364" cy="2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2009-10-22</a:t>
            </a:r>
          </a:p>
        </p:txBody>
      </p:sp>
      <p:sp>
        <p:nvSpPr>
          <p:cNvPr id="133" name="Rectangle 100"/>
          <p:cNvSpPr>
            <a:spLocks noChangeArrowheads="1"/>
          </p:cNvSpPr>
          <p:nvPr/>
        </p:nvSpPr>
        <p:spPr bwMode="auto">
          <a:xfrm>
            <a:off x="2327557" y="3491045"/>
            <a:ext cx="73529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ebdings" panose="05030102010509060703" pitchFamily="18" charset="2"/>
              <a:buChar char=""/>
              <a:tabLst/>
            </a:pPr>
            <a:r>
              <a:rPr lang="en-US" altLang="en-US" sz="2100" smtClean="0">
                <a:solidFill>
                  <a:srgbClr val="FFFFFF"/>
                </a:solidFill>
              </a:rPr>
              <a:t>Report about detector blinding attack sent to company</a:t>
            </a:r>
            <a:endParaRPr kumimoji="0" lang="en-US" altLang="en-US" sz="2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2" name="Rectangle 109"/>
          <p:cNvSpPr>
            <a:spLocks noChangeArrowheads="1"/>
          </p:cNvSpPr>
          <p:nvPr/>
        </p:nvSpPr>
        <p:spPr bwMode="auto">
          <a:xfrm>
            <a:off x="451052" y="4075711"/>
            <a:ext cx="1048364" cy="2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2010-10-08</a:t>
            </a:r>
          </a:p>
        </p:txBody>
      </p:sp>
      <p:sp>
        <p:nvSpPr>
          <p:cNvPr id="143" name="Rectangle 110"/>
          <p:cNvSpPr>
            <a:spLocks noChangeArrowheads="1"/>
          </p:cNvSpPr>
          <p:nvPr/>
        </p:nvSpPr>
        <p:spPr bwMode="auto">
          <a:xfrm>
            <a:off x="2327557" y="3950069"/>
            <a:ext cx="6094617" cy="60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</a:rPr>
              <a:t>Company applies for a patent on randomization</a:t>
            </a:r>
            <a:r>
              <a:rPr lang="en-US" altLang="en-US" sz="2100">
                <a:solidFill>
                  <a:srgbClr val="FFFFFF"/>
                </a:solidFill>
              </a:rPr>
              <a:t/>
            </a:r>
            <a:br>
              <a:rPr lang="en-US" altLang="en-US" sz="2100">
                <a:solidFill>
                  <a:srgbClr val="FFFFFF"/>
                </a:solidFill>
              </a:rPr>
            </a:br>
            <a:r>
              <a:rPr lang="en-US" altLang="en-US" sz="2100" smtClean="0">
                <a:solidFill>
                  <a:srgbClr val="FFFFFF"/>
                </a:solidFill>
              </a:rPr>
              <a:t>     </a:t>
            </a:r>
            <a:r>
              <a:rPr kumimoji="0" lang="en-US" altLang="en-US" sz="2100" i="0" u="none" strike="noStrike" cap="none" normalizeH="0" smtClean="0">
                <a:ln>
                  <a:noFill/>
                </a:ln>
                <a:solidFill>
                  <a:srgbClr val="FFFFFF"/>
                </a:solidFill>
                <a:effectLst/>
              </a:rPr>
              <a:t>of detector efficiency as a countermeasure</a:t>
            </a:r>
            <a:endParaRPr kumimoji="0" lang="en-US" altLang="en-US" sz="2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49" name="Rectangle 116"/>
          <p:cNvSpPr>
            <a:spLocks noChangeArrowheads="1"/>
          </p:cNvSpPr>
          <p:nvPr/>
        </p:nvSpPr>
        <p:spPr bwMode="auto">
          <a:xfrm>
            <a:off x="451052" y="5979865"/>
            <a:ext cx="1048364" cy="2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2014-08-27</a:t>
            </a:r>
          </a:p>
        </p:txBody>
      </p:sp>
      <p:sp>
        <p:nvSpPr>
          <p:cNvPr id="151" name="Rectangle 118"/>
          <p:cNvSpPr>
            <a:spLocks noChangeArrowheads="1"/>
          </p:cNvSpPr>
          <p:nvPr/>
        </p:nvSpPr>
        <p:spPr bwMode="auto">
          <a:xfrm>
            <a:off x="451052" y="6161237"/>
            <a:ext cx="1033103" cy="2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2014-11-18</a:t>
            </a:r>
          </a:p>
        </p:txBody>
      </p:sp>
      <p:sp>
        <p:nvSpPr>
          <p:cNvPr id="152" name="Rectangle 119"/>
          <p:cNvSpPr>
            <a:spLocks noChangeArrowheads="1"/>
          </p:cNvSpPr>
          <p:nvPr/>
        </p:nvSpPr>
        <p:spPr bwMode="auto">
          <a:xfrm>
            <a:off x="451052" y="6407593"/>
            <a:ext cx="1048364" cy="2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2015-04-17</a:t>
            </a:r>
          </a:p>
        </p:txBody>
      </p:sp>
      <p:sp>
        <p:nvSpPr>
          <p:cNvPr id="169" name="Rectangle 136"/>
          <p:cNvSpPr>
            <a:spLocks noChangeArrowheads="1"/>
          </p:cNvSpPr>
          <p:nvPr/>
        </p:nvSpPr>
        <p:spPr bwMode="auto">
          <a:xfrm>
            <a:off x="2327557" y="6038062"/>
            <a:ext cx="77376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FF00"/>
              </a:buClr>
              <a:buSzTx/>
              <a:buFont typeface="Wingdings" panose="05000000000000000000" pitchFamily="2" charset="2"/>
              <a:buChar char=""/>
              <a:tabLst/>
            </a:pPr>
            <a:r>
              <a:rPr kumimoji="0" lang="en-US" altLang="en-US" sz="21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Implementation of countermeasure delivered by company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    to our lab (firmware update for Clavis2)</a:t>
            </a:r>
            <a:endParaRPr kumimoji="0" lang="en-US" altLang="en-US" sz="2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0" name="Rectangle 137"/>
          <p:cNvSpPr>
            <a:spLocks noChangeArrowheads="1"/>
          </p:cNvSpPr>
          <p:nvPr/>
        </p:nvSpPr>
        <p:spPr bwMode="auto">
          <a:xfrm>
            <a:off x="2327557" y="6775663"/>
            <a:ext cx="650979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Clr>
                <a:srgbClr val="777777"/>
              </a:buClr>
              <a:buSzPct val="105000"/>
              <a:buFont typeface="Arial Black" panose="020B0A04020102020204" pitchFamily="34" charset="0"/>
              <a:buChar char="?"/>
            </a:pPr>
            <a:r>
              <a:rPr lang="en-US" altLang="en-US" sz="2100" smtClean="0">
                <a:solidFill>
                  <a:srgbClr val="FFFFFF"/>
                </a:solidFill>
              </a:rPr>
              <a:t>Countermeasure </a:t>
            </a:r>
            <a:r>
              <a:rPr lang="en-US" altLang="en-US" sz="2100">
                <a:solidFill>
                  <a:srgbClr val="FFFFFF"/>
                </a:solidFill>
              </a:rPr>
              <a:t>testing report sent to company</a:t>
            </a:r>
          </a:p>
        </p:txBody>
      </p:sp>
      <p:sp>
        <p:nvSpPr>
          <p:cNvPr id="129" name="Freeform 96"/>
          <p:cNvSpPr>
            <a:spLocks/>
          </p:cNvSpPr>
          <p:nvPr/>
        </p:nvSpPr>
        <p:spPr bwMode="auto">
          <a:xfrm>
            <a:off x="1531202" y="6493648"/>
            <a:ext cx="521187" cy="928711"/>
          </a:xfrm>
          <a:custGeom>
            <a:avLst/>
            <a:gdLst>
              <a:gd name="T0" fmla="*/ 75 w 243"/>
              <a:gd name="T1" fmla="*/ 341 h 458"/>
              <a:gd name="T2" fmla="*/ 0 w 243"/>
              <a:gd name="T3" fmla="*/ 341 h 458"/>
              <a:gd name="T4" fmla="*/ 120 w 243"/>
              <a:gd name="T5" fmla="*/ 458 h 458"/>
              <a:gd name="T6" fmla="*/ 243 w 243"/>
              <a:gd name="T7" fmla="*/ 341 h 458"/>
              <a:gd name="T8" fmla="*/ 168 w 243"/>
              <a:gd name="T9" fmla="*/ 341 h 458"/>
              <a:gd name="T10" fmla="*/ 168 w 243"/>
              <a:gd name="T11" fmla="*/ 0 h 458"/>
              <a:gd name="T12" fmla="*/ 75 w 243"/>
              <a:gd name="T13" fmla="*/ 0 h 458"/>
              <a:gd name="T14" fmla="*/ 75 w 243"/>
              <a:gd name="T15" fmla="*/ 341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3" h="458">
                <a:moveTo>
                  <a:pt x="75" y="341"/>
                </a:moveTo>
                <a:lnTo>
                  <a:pt x="0" y="341"/>
                </a:lnTo>
                <a:lnTo>
                  <a:pt x="120" y="458"/>
                </a:lnTo>
                <a:lnTo>
                  <a:pt x="243" y="341"/>
                </a:lnTo>
                <a:lnTo>
                  <a:pt x="168" y="341"/>
                </a:lnTo>
                <a:lnTo>
                  <a:pt x="168" y="0"/>
                </a:lnTo>
                <a:lnTo>
                  <a:pt x="75" y="0"/>
                </a:lnTo>
                <a:lnTo>
                  <a:pt x="75" y="341"/>
                </a:lnTo>
                <a:close/>
              </a:path>
            </a:pathLst>
          </a:custGeom>
          <a:solidFill>
            <a:srgbClr val="77777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>
              <a:solidFill>
                <a:srgbClr val="777777"/>
              </a:solidFill>
            </a:endParaRPr>
          </a:p>
        </p:txBody>
      </p:sp>
      <p:sp>
        <p:nvSpPr>
          <p:cNvPr id="131" name="Rectangle 98"/>
          <p:cNvSpPr>
            <a:spLocks noChangeArrowheads="1"/>
          </p:cNvSpPr>
          <p:nvPr/>
        </p:nvSpPr>
        <p:spPr bwMode="auto">
          <a:xfrm>
            <a:off x="1692061" y="1154854"/>
            <a:ext cx="199467" cy="2527164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50" name="Rectangle 117"/>
          <p:cNvSpPr>
            <a:spLocks noChangeArrowheads="1"/>
          </p:cNvSpPr>
          <p:nvPr/>
        </p:nvSpPr>
        <p:spPr bwMode="auto">
          <a:xfrm>
            <a:off x="1692061" y="6279580"/>
            <a:ext cx="199467" cy="21407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4" name="Rectangle 151"/>
          <p:cNvSpPr>
            <a:spLocks noChangeArrowheads="1"/>
          </p:cNvSpPr>
          <p:nvPr/>
        </p:nvSpPr>
        <p:spPr bwMode="auto">
          <a:xfrm>
            <a:off x="1692061" y="3682018"/>
            <a:ext cx="199467" cy="25975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5" name="Line 152"/>
          <p:cNvSpPr>
            <a:spLocks noChangeShapeType="1"/>
          </p:cNvSpPr>
          <p:nvPr/>
        </p:nvSpPr>
        <p:spPr bwMode="auto">
          <a:xfrm>
            <a:off x="1609646" y="4184864"/>
            <a:ext cx="368858" cy="0"/>
          </a:xfrm>
          <a:prstGeom prst="line">
            <a:avLst/>
          </a:prstGeom>
          <a:noFill/>
          <a:ln w="2381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6" name="Line 153"/>
          <p:cNvSpPr>
            <a:spLocks noChangeShapeType="1"/>
          </p:cNvSpPr>
          <p:nvPr/>
        </p:nvSpPr>
        <p:spPr bwMode="auto">
          <a:xfrm>
            <a:off x="1609646" y="6167517"/>
            <a:ext cx="368858" cy="0"/>
          </a:xfrm>
          <a:prstGeom prst="line">
            <a:avLst/>
          </a:prstGeom>
          <a:noFill/>
          <a:ln w="2381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7" name="Line 154"/>
          <p:cNvSpPr>
            <a:spLocks noChangeShapeType="1"/>
          </p:cNvSpPr>
          <p:nvPr/>
        </p:nvSpPr>
        <p:spPr bwMode="auto">
          <a:xfrm>
            <a:off x="1609646" y="6279580"/>
            <a:ext cx="368858" cy="0"/>
          </a:xfrm>
          <a:prstGeom prst="line">
            <a:avLst/>
          </a:prstGeom>
          <a:noFill/>
          <a:ln w="2381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89" name="Line 156"/>
          <p:cNvSpPr>
            <a:spLocks noChangeShapeType="1"/>
          </p:cNvSpPr>
          <p:nvPr/>
        </p:nvSpPr>
        <p:spPr bwMode="auto">
          <a:xfrm>
            <a:off x="1609646" y="1154854"/>
            <a:ext cx="368858" cy="0"/>
          </a:xfrm>
          <a:prstGeom prst="line">
            <a:avLst/>
          </a:prstGeom>
          <a:noFill/>
          <a:ln w="2381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90" name="Rectangle 157"/>
          <p:cNvSpPr>
            <a:spLocks noChangeArrowheads="1"/>
          </p:cNvSpPr>
          <p:nvPr/>
        </p:nvSpPr>
        <p:spPr bwMode="auto">
          <a:xfrm>
            <a:off x="451052" y="1042828"/>
            <a:ext cx="1033103" cy="23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smtClean="0">
                <a:ln>
                  <a:noFill/>
                </a:ln>
                <a:solidFill>
                  <a:srgbClr val="C0C0C0"/>
                </a:solidFill>
                <a:effectLst/>
                <a:latin typeface="Arial" panose="020B0604020202020204" pitchFamily="34" charset="0"/>
              </a:rPr>
              <a:t>2004-11-10</a:t>
            </a:r>
          </a:p>
        </p:txBody>
      </p:sp>
      <p:sp>
        <p:nvSpPr>
          <p:cNvPr id="191" name="Rectangle 158"/>
          <p:cNvSpPr>
            <a:spLocks noChangeArrowheads="1"/>
          </p:cNvSpPr>
          <p:nvPr/>
        </p:nvSpPr>
        <p:spPr bwMode="auto">
          <a:xfrm>
            <a:off x="2327557" y="977225"/>
            <a:ext cx="7539223" cy="30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First commercial Clavis1 system is shipped to a customer</a:t>
            </a:r>
            <a:endParaRPr kumimoji="0" lang="en-US" altLang="en-US" sz="210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8" name="Line 175"/>
          <p:cNvSpPr>
            <a:spLocks noChangeShapeType="1"/>
          </p:cNvSpPr>
          <p:nvPr/>
        </p:nvSpPr>
        <p:spPr bwMode="auto">
          <a:xfrm flipV="1">
            <a:off x="1973894" y="5835638"/>
            <a:ext cx="238286" cy="331879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09" name="Line 176"/>
          <p:cNvSpPr>
            <a:spLocks noChangeShapeType="1"/>
          </p:cNvSpPr>
          <p:nvPr/>
        </p:nvSpPr>
        <p:spPr bwMode="auto">
          <a:xfrm>
            <a:off x="1609646" y="3682018"/>
            <a:ext cx="368858" cy="0"/>
          </a:xfrm>
          <a:prstGeom prst="line">
            <a:avLst/>
          </a:prstGeom>
          <a:noFill/>
          <a:ln w="2381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10" name="Line 177"/>
          <p:cNvSpPr>
            <a:spLocks noChangeShapeType="1"/>
          </p:cNvSpPr>
          <p:nvPr/>
        </p:nvSpPr>
        <p:spPr bwMode="auto">
          <a:xfrm>
            <a:off x="1973894" y="6497958"/>
            <a:ext cx="238286" cy="321821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21" name="Line 177"/>
          <p:cNvSpPr>
            <a:spLocks noChangeShapeType="1"/>
          </p:cNvSpPr>
          <p:nvPr/>
        </p:nvSpPr>
        <p:spPr bwMode="auto">
          <a:xfrm flipV="1">
            <a:off x="1973894" y="6279579"/>
            <a:ext cx="238286" cy="1"/>
          </a:xfrm>
          <a:prstGeom prst="line">
            <a:avLst/>
          </a:prstGeom>
          <a:noFill/>
          <a:ln w="9525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222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A. Huang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unpublished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227" name="Line 155"/>
          <p:cNvSpPr>
            <a:spLocks noChangeShapeType="1"/>
          </p:cNvSpPr>
          <p:nvPr/>
        </p:nvSpPr>
        <p:spPr bwMode="auto">
          <a:xfrm>
            <a:off x="1609646" y="6493648"/>
            <a:ext cx="368858" cy="0"/>
          </a:xfrm>
          <a:prstGeom prst="line">
            <a:avLst/>
          </a:prstGeom>
          <a:noFill/>
          <a:ln w="23813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0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Randomly varying detector sensitivity</a:t>
            </a:r>
            <a:br>
              <a:rPr lang="en-CA" smtClean="0">
                <a:solidFill>
                  <a:srgbClr val="FFFFFF"/>
                </a:solidFill>
              </a:rPr>
            </a:br>
            <a:r>
              <a:rPr lang="en-CA" b="0" smtClean="0">
                <a:solidFill>
                  <a:srgbClr val="FFFFFF"/>
                </a:solidFill>
              </a:rPr>
              <a:t>(ID Quantique)</a:t>
            </a:r>
            <a:endParaRPr lang="en-CA" b="0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C. C. W. Lim </a:t>
            </a:r>
            <a:r>
              <a:rPr lang="en-US" sz="1600" b="0" i="1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arXiv:1408.6398</a:t>
            </a:r>
          </a:p>
          <a:p>
            <a:pPr lvl="0" algn="l">
              <a:spcBef>
                <a:spcPts val="0"/>
              </a:spcBef>
              <a:buClr>
                <a:srgbClr val="0000FF"/>
              </a:buClr>
            </a:pP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. Legre, G. Robordy, Intl. patent appl. WO 2012/046135 A2 (filed in 2010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)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8" name="Freeform 11"/>
          <p:cNvSpPr>
            <a:spLocks/>
          </p:cNvSpPr>
          <p:nvPr/>
        </p:nvSpPr>
        <p:spPr bwMode="auto">
          <a:xfrm>
            <a:off x="1470990" y="2133910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" name="Freeform 12"/>
          <p:cNvSpPr>
            <a:spLocks/>
          </p:cNvSpPr>
          <p:nvPr/>
        </p:nvSpPr>
        <p:spPr bwMode="auto">
          <a:xfrm>
            <a:off x="1948935" y="2135747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362145" y="2264710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13" name="Straight Arrow Connector 62"/>
          <p:cNvCxnSpPr>
            <a:cxnSpLocks noChangeShapeType="1"/>
          </p:cNvCxnSpPr>
          <p:nvPr/>
        </p:nvCxnSpPr>
        <p:spPr bwMode="auto">
          <a:xfrm rot="5400000">
            <a:off x="2551074" y="198682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grpSp>
        <p:nvGrpSpPr>
          <p:cNvPr id="17" name="Group 16"/>
          <p:cNvGrpSpPr/>
          <p:nvPr/>
        </p:nvGrpSpPr>
        <p:grpSpPr>
          <a:xfrm>
            <a:off x="2681792" y="2136636"/>
            <a:ext cx="740983" cy="775798"/>
            <a:chOff x="4314824" y="1641261"/>
            <a:chExt cx="740983" cy="775798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18" name="Group 17"/>
          <p:cNvGrpSpPr/>
          <p:nvPr/>
        </p:nvGrpSpPr>
        <p:grpSpPr>
          <a:xfrm>
            <a:off x="3414616" y="2133910"/>
            <a:ext cx="740983" cy="775798"/>
            <a:chOff x="4314824" y="1641261"/>
            <a:chExt cx="740983" cy="775798"/>
          </a:xfrm>
        </p:grpSpPr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" name="Group 20"/>
          <p:cNvGrpSpPr/>
          <p:nvPr/>
        </p:nvGrpSpPr>
        <p:grpSpPr>
          <a:xfrm>
            <a:off x="4147440" y="2133910"/>
            <a:ext cx="740983" cy="775798"/>
            <a:chOff x="4314824" y="1641261"/>
            <a:chExt cx="740983" cy="775798"/>
          </a:xfrm>
        </p:grpSpPr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" name="Group 23"/>
          <p:cNvGrpSpPr/>
          <p:nvPr/>
        </p:nvGrpSpPr>
        <p:grpSpPr>
          <a:xfrm>
            <a:off x="4880264" y="2133020"/>
            <a:ext cx="740983" cy="775798"/>
            <a:chOff x="4314824" y="1641261"/>
            <a:chExt cx="740983" cy="775798"/>
          </a:xfrm>
        </p:grpSpPr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0" name="Group 29"/>
          <p:cNvGrpSpPr/>
          <p:nvPr/>
        </p:nvGrpSpPr>
        <p:grpSpPr>
          <a:xfrm>
            <a:off x="5613056" y="2133020"/>
            <a:ext cx="740983" cy="775798"/>
            <a:chOff x="4314824" y="1641261"/>
            <a:chExt cx="740983" cy="775798"/>
          </a:xfrm>
        </p:grpSpPr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3" name="Group 32"/>
          <p:cNvGrpSpPr/>
          <p:nvPr/>
        </p:nvGrpSpPr>
        <p:grpSpPr>
          <a:xfrm>
            <a:off x="6345880" y="2132130"/>
            <a:ext cx="740983" cy="775798"/>
            <a:chOff x="4314824" y="1641261"/>
            <a:chExt cx="740983" cy="775798"/>
          </a:xfrm>
        </p:grpSpPr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" name="Group 35"/>
          <p:cNvGrpSpPr/>
          <p:nvPr/>
        </p:nvGrpSpPr>
        <p:grpSpPr>
          <a:xfrm>
            <a:off x="7078640" y="2132130"/>
            <a:ext cx="740983" cy="775798"/>
            <a:chOff x="4314824" y="1641261"/>
            <a:chExt cx="740983" cy="775798"/>
          </a:xfrm>
        </p:grpSpPr>
        <p:sp>
          <p:nvSpPr>
            <p:cNvPr id="3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39" name="Straight Connector 38"/>
          <p:cNvCxnSpPr/>
          <p:nvPr/>
        </p:nvCxnSpPr>
        <p:spPr bwMode="auto">
          <a:xfrm>
            <a:off x="7819623" y="2856427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0" name="Straight Connector 39"/>
          <p:cNvCxnSpPr/>
          <p:nvPr/>
        </p:nvCxnSpPr>
        <p:spPr bwMode="auto">
          <a:xfrm>
            <a:off x="7813513" y="2907038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43" name="Straight Arrow Connector 62"/>
          <p:cNvCxnSpPr>
            <a:cxnSpLocks noChangeShapeType="1"/>
          </p:cNvCxnSpPr>
          <p:nvPr/>
        </p:nvCxnSpPr>
        <p:spPr bwMode="auto">
          <a:xfrm rot="5400000">
            <a:off x="5474179" y="1986829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44" name="TextBox 20"/>
          <p:cNvSpPr txBox="1">
            <a:spLocks noChangeArrowheads="1"/>
          </p:cNvSpPr>
          <p:nvPr/>
        </p:nvSpPr>
        <p:spPr bwMode="auto">
          <a:xfrm>
            <a:off x="2221569" y="2927721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5" name="TextBox 20"/>
          <p:cNvSpPr txBox="1">
            <a:spLocks noChangeArrowheads="1"/>
          </p:cNvSpPr>
          <p:nvPr/>
        </p:nvSpPr>
        <p:spPr bwMode="auto">
          <a:xfrm>
            <a:off x="5143500" y="2924470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46" name="Freeform 11"/>
          <p:cNvSpPr>
            <a:spLocks/>
          </p:cNvSpPr>
          <p:nvPr/>
        </p:nvSpPr>
        <p:spPr bwMode="auto">
          <a:xfrm>
            <a:off x="1464880" y="4545543"/>
            <a:ext cx="486104" cy="777634"/>
          </a:xfrm>
          <a:custGeom>
            <a:avLst/>
            <a:gdLst>
              <a:gd name="T0" fmla="*/ 0 w 563526"/>
              <a:gd name="T1" fmla="*/ 382772 h 382772"/>
              <a:gd name="T2" fmla="*/ 52888 w 563526"/>
              <a:gd name="T3" fmla="*/ 382772 h 382772"/>
              <a:gd name="T4" fmla="*/ 52888 w 563526"/>
              <a:gd name="T5" fmla="*/ 0 h 382772"/>
              <a:gd name="T6" fmla="*/ 59641 w 563526"/>
              <a:gd name="T7" fmla="*/ 0 h 382772"/>
              <a:gd name="T8" fmla="*/ 59641 w 563526"/>
              <a:gd name="T9" fmla="*/ 382772 h 3827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3526"/>
              <a:gd name="T16" fmla="*/ 0 h 382772"/>
              <a:gd name="T17" fmla="*/ 563526 w 563526"/>
              <a:gd name="T18" fmla="*/ 382772 h 38277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3526" h="382772">
                <a:moveTo>
                  <a:pt x="0" y="382772"/>
                </a:moveTo>
                <a:lnTo>
                  <a:pt x="499730" y="382772"/>
                </a:lnTo>
                <a:lnTo>
                  <a:pt x="499730" y="0"/>
                </a:lnTo>
                <a:lnTo>
                  <a:pt x="563526" y="0"/>
                </a:lnTo>
                <a:lnTo>
                  <a:pt x="563526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7" name="Freeform 12"/>
          <p:cNvSpPr>
            <a:spLocks/>
          </p:cNvSpPr>
          <p:nvPr/>
        </p:nvSpPr>
        <p:spPr bwMode="auto">
          <a:xfrm>
            <a:off x="1942825" y="4547380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48" name="TextBox 20"/>
          <p:cNvSpPr txBox="1">
            <a:spLocks noChangeArrowheads="1"/>
          </p:cNvSpPr>
          <p:nvPr/>
        </p:nvSpPr>
        <p:spPr bwMode="auto">
          <a:xfrm>
            <a:off x="356035" y="4676343"/>
            <a:ext cx="74879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200" smtClean="0">
                <a:solidFill>
                  <a:srgbClr val="FFFFFF"/>
                </a:solidFill>
              </a:rPr>
              <a:t>V</a:t>
            </a:r>
            <a:r>
              <a:rPr lang="en-US" sz="2200" baseline="-25000" smtClean="0">
                <a:solidFill>
                  <a:srgbClr val="FFFFFF"/>
                </a:solidFill>
              </a:rPr>
              <a:t>APD</a:t>
            </a:r>
            <a:endParaRPr lang="en-US" sz="2200" baseline="-25000">
              <a:solidFill>
                <a:srgbClr val="FFFFFF"/>
              </a:solidFill>
            </a:endParaRPr>
          </a:p>
        </p:txBody>
      </p:sp>
      <p:cxnSp>
        <p:nvCxnSpPr>
          <p:cNvPr id="49" name="Straight Arrow Connector 62"/>
          <p:cNvCxnSpPr>
            <a:cxnSpLocks noChangeShapeType="1"/>
          </p:cNvCxnSpPr>
          <p:nvPr/>
        </p:nvCxnSpPr>
        <p:spPr bwMode="auto">
          <a:xfrm rot="5400000">
            <a:off x="2544964" y="4398462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54" name="Freeform 13"/>
          <p:cNvSpPr>
            <a:spLocks/>
          </p:cNvSpPr>
          <p:nvPr/>
        </p:nvSpPr>
        <p:spPr bwMode="auto">
          <a:xfrm>
            <a:off x="3408506" y="4545543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141330" y="4545543"/>
            <a:ext cx="740983" cy="775798"/>
            <a:chOff x="4314824" y="1641261"/>
            <a:chExt cx="740983" cy="775798"/>
          </a:xfrm>
        </p:grpSpPr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Freeform 13"/>
          <p:cNvSpPr>
            <a:spLocks/>
          </p:cNvSpPr>
          <p:nvPr/>
        </p:nvSpPr>
        <p:spPr bwMode="auto">
          <a:xfrm>
            <a:off x="5606946" y="4544653"/>
            <a:ext cx="740983" cy="775798"/>
          </a:xfrm>
          <a:custGeom>
            <a:avLst/>
            <a:gdLst>
              <a:gd name="T0" fmla="*/ 0 w 712381"/>
              <a:gd name="T1" fmla="*/ 275246 h 393405"/>
              <a:gd name="T2" fmla="*/ 659218 w 712381"/>
              <a:gd name="T3" fmla="*/ 275246 h 393405"/>
              <a:gd name="T4" fmla="*/ 659218 w 712381"/>
              <a:gd name="T5" fmla="*/ 0 h 393405"/>
              <a:gd name="T6" fmla="*/ 712381 w 712381"/>
              <a:gd name="T7" fmla="*/ 0 h 393405"/>
              <a:gd name="T8" fmla="*/ 712381 w 712381"/>
              <a:gd name="T9" fmla="*/ 267808 h 3934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2381"/>
              <a:gd name="T16" fmla="*/ 0 h 393405"/>
              <a:gd name="T17" fmla="*/ 712381 w 712381"/>
              <a:gd name="T18" fmla="*/ 393405 h 3934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2381" h="393405">
                <a:moveTo>
                  <a:pt x="0" y="393405"/>
                </a:moveTo>
                <a:lnTo>
                  <a:pt x="659218" y="393405"/>
                </a:lnTo>
                <a:lnTo>
                  <a:pt x="659218" y="0"/>
                </a:lnTo>
                <a:lnTo>
                  <a:pt x="712381" y="0"/>
                </a:lnTo>
                <a:lnTo>
                  <a:pt x="712381" y="382772"/>
                </a:lnTo>
              </a:path>
            </a:pathLst>
          </a:custGeom>
          <a:noFill/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339770" y="4543763"/>
            <a:ext cx="740983" cy="775798"/>
            <a:chOff x="4314824" y="1641261"/>
            <a:chExt cx="740983" cy="775798"/>
          </a:xfrm>
        </p:grpSpPr>
        <p:sp>
          <p:nvSpPr>
            <p:cNvPr id="66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grpSp>
        <p:nvGrpSpPr>
          <p:cNvPr id="68" name="Group 67"/>
          <p:cNvGrpSpPr/>
          <p:nvPr/>
        </p:nvGrpSpPr>
        <p:grpSpPr>
          <a:xfrm>
            <a:off x="7072530" y="4543763"/>
            <a:ext cx="740983" cy="775798"/>
            <a:chOff x="4314824" y="1641261"/>
            <a:chExt cx="740983" cy="775798"/>
          </a:xfrm>
        </p:grpSpPr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4314824" y="1641261"/>
              <a:ext cx="740983" cy="775798"/>
            </a:xfrm>
            <a:custGeom>
              <a:avLst/>
              <a:gdLst>
                <a:gd name="T0" fmla="*/ 0 w 712381"/>
                <a:gd name="T1" fmla="*/ 275246 h 393405"/>
                <a:gd name="T2" fmla="*/ 659218 w 712381"/>
                <a:gd name="T3" fmla="*/ 275246 h 393405"/>
                <a:gd name="T4" fmla="*/ 659218 w 712381"/>
                <a:gd name="T5" fmla="*/ 0 h 393405"/>
                <a:gd name="T6" fmla="*/ 712381 w 712381"/>
                <a:gd name="T7" fmla="*/ 0 h 393405"/>
                <a:gd name="T8" fmla="*/ 712381 w 712381"/>
                <a:gd name="T9" fmla="*/ 267808 h 3934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381"/>
                <a:gd name="T16" fmla="*/ 0 h 393405"/>
                <a:gd name="T17" fmla="*/ 712381 w 712381"/>
                <a:gd name="T18" fmla="*/ 393405 h 3934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381" h="393405">
                  <a:moveTo>
                    <a:pt x="0" y="393405"/>
                  </a:moveTo>
                  <a:lnTo>
                    <a:pt x="659218" y="393405"/>
                  </a:lnTo>
                  <a:lnTo>
                    <a:pt x="659218" y="0"/>
                  </a:lnTo>
                  <a:lnTo>
                    <a:pt x="712381" y="0"/>
                  </a:lnTo>
                  <a:lnTo>
                    <a:pt x="712381" y="382772"/>
                  </a:lnTo>
                </a:path>
              </a:pathLst>
            </a:custGeom>
            <a:noFill/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 bwMode="auto">
            <a:xfrm>
              <a:off x="4322950" y="2362012"/>
              <a:ext cx="0" cy="54157"/>
            </a:xfrm>
            <a:prstGeom prst="line">
              <a:avLst/>
            </a:prstGeom>
            <a:noFill/>
            <a:ln w="19050" algn="ctr">
              <a:solidFill>
                <a:srgbClr val="FFFFFF"/>
              </a:solidFill>
              <a:round/>
              <a:headEnd type="none" w="med" len="med"/>
              <a:tailEnd type="none" w="med" len="med"/>
            </a:ln>
          </p:spPr>
        </p:cxnSp>
      </p:grpSp>
      <p:cxnSp>
        <p:nvCxnSpPr>
          <p:cNvPr id="71" name="Straight Connector 70"/>
          <p:cNvCxnSpPr/>
          <p:nvPr/>
        </p:nvCxnSpPr>
        <p:spPr bwMode="auto">
          <a:xfrm>
            <a:off x="7813513" y="5268060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2" name="Straight Connector 71"/>
          <p:cNvCxnSpPr/>
          <p:nvPr/>
        </p:nvCxnSpPr>
        <p:spPr bwMode="auto">
          <a:xfrm>
            <a:off x="7807403" y="5318671"/>
            <a:ext cx="443504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3" name="Straight Arrow Connector 62"/>
          <p:cNvCxnSpPr>
            <a:cxnSpLocks noChangeShapeType="1"/>
          </p:cNvCxnSpPr>
          <p:nvPr/>
        </p:nvCxnSpPr>
        <p:spPr bwMode="auto">
          <a:xfrm rot="5400000">
            <a:off x="5468069" y="4398462"/>
            <a:ext cx="432986" cy="794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lg"/>
          </a:ln>
        </p:spPr>
      </p:cxnSp>
      <p:sp>
        <p:nvSpPr>
          <p:cNvPr id="74" name="TextBox 20"/>
          <p:cNvSpPr txBox="1">
            <a:spLocks noChangeArrowheads="1"/>
          </p:cNvSpPr>
          <p:nvPr/>
        </p:nvSpPr>
        <p:spPr bwMode="auto">
          <a:xfrm>
            <a:off x="2215459" y="5339354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sp>
        <p:nvSpPr>
          <p:cNvPr id="75" name="TextBox 20"/>
          <p:cNvSpPr txBox="1">
            <a:spLocks noChangeArrowheads="1"/>
          </p:cNvSpPr>
          <p:nvPr/>
        </p:nvSpPr>
        <p:spPr bwMode="auto">
          <a:xfrm>
            <a:off x="5137390" y="5336103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mtClean="0">
                <a:solidFill>
                  <a:srgbClr val="00FF00"/>
                </a:solidFill>
              </a:rPr>
              <a:t>Click</a:t>
            </a:r>
            <a:endParaRPr lang="en-US" baseline="-25000">
              <a:solidFill>
                <a:srgbClr val="00FF00"/>
              </a:solidFill>
            </a:endParaRPr>
          </a:p>
        </p:txBody>
      </p:sp>
      <p:cxnSp>
        <p:nvCxnSpPr>
          <p:cNvPr id="76" name="Straight Connector 75"/>
          <p:cNvCxnSpPr/>
          <p:nvPr/>
        </p:nvCxnSpPr>
        <p:spPr bwMode="auto">
          <a:xfrm>
            <a:off x="2675585" y="5320874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79" name="Straight Connector 78"/>
          <p:cNvCxnSpPr/>
          <p:nvPr/>
        </p:nvCxnSpPr>
        <p:spPr bwMode="auto">
          <a:xfrm>
            <a:off x="2683808" y="5268920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0" name="Straight Connector 79"/>
          <p:cNvCxnSpPr/>
          <p:nvPr/>
        </p:nvCxnSpPr>
        <p:spPr bwMode="auto">
          <a:xfrm>
            <a:off x="4874683" y="5320874"/>
            <a:ext cx="811685" cy="0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cxnSp>
        <p:nvCxnSpPr>
          <p:cNvPr id="81" name="Straight Connector 80"/>
          <p:cNvCxnSpPr/>
          <p:nvPr/>
        </p:nvCxnSpPr>
        <p:spPr bwMode="auto">
          <a:xfrm>
            <a:off x="4882906" y="5268920"/>
            <a:ext cx="0" cy="54157"/>
          </a:xfrm>
          <a:prstGeom prst="line">
            <a:avLst/>
          </a:prstGeom>
          <a:noFill/>
          <a:ln w="19050" algn="ctr">
            <a:solidFill>
              <a:srgbClr val="FFFFFF"/>
            </a:solidFill>
            <a:round/>
            <a:headEnd type="none" w="med" len="med"/>
            <a:tailEnd type="none" w="med" len="med"/>
          </a:ln>
        </p:spPr>
      </p:cxnSp>
      <p:sp>
        <p:nvSpPr>
          <p:cNvPr id="82" name="Oval 81"/>
          <p:cNvSpPr/>
          <p:nvPr/>
        </p:nvSpPr>
        <p:spPr bwMode="auto">
          <a:xfrm>
            <a:off x="5065666" y="5360128"/>
            <a:ext cx="1086260" cy="437038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3" name="TextBox 20"/>
          <p:cNvSpPr txBox="1">
            <a:spLocks noChangeArrowheads="1"/>
          </p:cNvSpPr>
          <p:nvPr/>
        </p:nvSpPr>
        <p:spPr bwMode="auto">
          <a:xfrm>
            <a:off x="4882968" y="5793200"/>
            <a:ext cx="14847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3200" smtClean="0">
                <a:solidFill>
                  <a:srgbClr val="FFFF00"/>
                </a:solidFill>
              </a:rPr>
              <a:t>Alarm!</a:t>
            </a:r>
            <a:endParaRPr lang="en-US" sz="3200" baseline="-25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60" y="-61831"/>
            <a:ext cx="11737630" cy="7825087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36513" y="-36513"/>
            <a:ext cx="10361613" cy="7786688"/>
          </a:xfrm>
          <a:prstGeom prst="rect">
            <a:avLst/>
          </a:prstGeom>
          <a:noFill/>
          <a:ln w="0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4" name="TextBox 46"/>
          <p:cNvSpPr txBox="1">
            <a:spLocks noChangeArrowheads="1"/>
          </p:cNvSpPr>
          <p:nvPr/>
        </p:nvSpPr>
        <p:spPr bwMode="auto">
          <a:xfrm>
            <a:off x="8587497" y="7506839"/>
            <a:ext cx="1699503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 anchor="ctr" anchorCtr="0">
            <a:spAutoFit/>
          </a:bodyPr>
          <a:lstStyle/>
          <a:p>
            <a:pPr algn="r"/>
            <a:r>
              <a:rPr lang="en-US" sz="900" b="0">
                <a:solidFill>
                  <a:srgbClr val="777777"/>
                </a:solidFill>
              </a:rPr>
              <a:t>Photo ©</a:t>
            </a:r>
            <a:r>
              <a:rPr lang="en-US" sz="200" b="0">
                <a:solidFill>
                  <a:srgbClr val="777777"/>
                </a:solidFill>
              </a:rPr>
              <a:t> </a:t>
            </a:r>
            <a:r>
              <a:rPr lang="en-US" sz="900" b="0" smtClean="0">
                <a:solidFill>
                  <a:srgbClr val="777777"/>
                </a:solidFill>
              </a:rPr>
              <a:t>2015 </a:t>
            </a:r>
            <a:r>
              <a:rPr lang="en-US" sz="900" b="0">
                <a:solidFill>
                  <a:srgbClr val="777777"/>
                </a:solidFill>
              </a:rPr>
              <a:t>Vadim Makarov</a:t>
            </a:r>
          </a:p>
        </p:txBody>
      </p:sp>
    </p:spTree>
    <p:extLst>
      <p:ext uri="{BB962C8B-B14F-4D97-AF65-F5344CB8AC3E}">
        <p14:creationId xmlns:p14="http://schemas.microsoft.com/office/powerpoint/2010/main" val="16341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Example 3: academic.  Efficiency mismatch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C.-H. F. fung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Quantum Inf. Comput.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9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0131 (2009)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403" b="27964"/>
          <a:stretch/>
        </p:blipFill>
        <p:spPr>
          <a:xfrm>
            <a:off x="2335944" y="2009010"/>
            <a:ext cx="7704236" cy="45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Efficiency mismatch in QKD receiver</a:t>
            </a:r>
            <a:endParaRPr lang="en-CA">
              <a:solidFill>
                <a:srgbClr val="FFFFFF"/>
              </a:solidFill>
            </a:endParaRPr>
          </a:p>
        </p:txBody>
      </p:sp>
      <p:sp>
        <p:nvSpPr>
          <p:cNvPr id="4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Sajeed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.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1121245"/>
            <a:ext cx="9781630" cy="46514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165755"/>
            <a:ext cx="9298016" cy="387417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 bwMode="auto">
          <a:xfrm>
            <a:off x="9633537" y="3779791"/>
            <a:ext cx="487292" cy="487292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01" y="2996147"/>
            <a:ext cx="714929" cy="8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5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72660"/>
            <a:ext cx="2734342" cy="936625"/>
          </a:xfrm>
        </p:spPr>
        <p:txBody>
          <a:bodyPr/>
          <a:lstStyle/>
          <a:p>
            <a:r>
              <a:rPr lang="en-CA" sz="2400" smtClean="0">
                <a:solidFill>
                  <a:srgbClr val="FFFFFF"/>
                </a:solidFill>
              </a:rPr>
              <a:t>Detector efficiency</a:t>
            </a:r>
            <a:br>
              <a:rPr lang="en-CA" sz="2400" smtClean="0">
                <a:solidFill>
                  <a:srgbClr val="FFFFFF"/>
                </a:solidFill>
              </a:rPr>
            </a:br>
            <a:r>
              <a:rPr lang="en-CA" sz="2400" smtClean="0">
                <a:solidFill>
                  <a:srgbClr val="FFFFFF"/>
                </a:solidFill>
              </a:rPr>
              <a:t>without pinhole</a:t>
            </a:r>
            <a:endParaRPr lang="en-CA" sz="240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47650" y="4283861"/>
            <a:ext cx="273434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2400" kern="0" smtClean="0">
                <a:solidFill>
                  <a:srgbClr val="FFFFFF"/>
                </a:solidFill>
              </a:rPr>
              <a:t>...and with 25 </a:t>
            </a:r>
            <a:r>
              <a:rPr lang="el-GR" sz="2400" kern="0" smtClean="0">
                <a:solidFill>
                  <a:srgbClr val="FFFFFF"/>
                </a:solidFill>
              </a:rPr>
              <a:t>μ</a:t>
            </a:r>
            <a:r>
              <a:rPr lang="en-CA" sz="2400" kern="0" smtClean="0">
                <a:solidFill>
                  <a:srgbClr val="FFFFFF"/>
                </a:solidFill>
              </a:rPr>
              <a:t>m</a:t>
            </a:r>
          </a:p>
          <a:p>
            <a:r>
              <a:rPr lang="en-CA" sz="2400" kern="0" smtClean="0">
                <a:solidFill>
                  <a:srgbClr val="FFFFFF"/>
                </a:solidFill>
              </a:rPr>
              <a:t>diameter pinhole</a:t>
            </a:r>
            <a:endParaRPr lang="en-CA" sz="2400" kern="0">
              <a:solidFill>
                <a:srgbClr val="FFFFFF"/>
              </a:solidFill>
            </a:endParaRPr>
          </a:p>
        </p:txBody>
      </p:sp>
      <p:sp>
        <p:nvSpPr>
          <p:cNvPr id="5" name="Text Box 29"/>
          <p:cNvSpPr txBox="1">
            <a:spLocks noChangeArrowheads="1"/>
          </p:cNvSpPr>
          <p:nvPr/>
        </p:nvSpPr>
        <p:spPr bwMode="auto">
          <a:xfrm>
            <a:off x="152400" y="7292975"/>
            <a:ext cx="99917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359" tIns="45680" rIns="91359" bIns="45680" anchor="b"/>
          <a:lstStyle/>
          <a:p>
            <a:pPr algn="r"/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S.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Sajeed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Phys. Rev. A </a:t>
            </a:r>
            <a:r>
              <a:rPr lang="en-CA" sz="1600">
                <a:solidFill>
                  <a:srgbClr val="C0C0C0"/>
                </a:solidFill>
                <a:cs typeface="Arial" pitchFamily="34" charset="0"/>
              </a:rPr>
              <a:t>91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, 062301 (2015)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.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152614" name="Picture 1526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162" y="4001645"/>
            <a:ext cx="7149174" cy="3463846"/>
          </a:xfrm>
          <a:prstGeom prst="rect">
            <a:avLst/>
          </a:prstGeom>
        </p:spPr>
      </p:pic>
      <p:pic>
        <p:nvPicPr>
          <p:cNvPr id="152616" name="Picture 1526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60" y="185115"/>
            <a:ext cx="7363240" cy="357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1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409353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409353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324261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614169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469371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469371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97230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8539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4696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857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614169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604889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604889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970028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86039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8176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83419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93729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</p:spTree>
    <p:extLst>
      <p:ext uri="{BB962C8B-B14F-4D97-AF65-F5344CB8AC3E}">
        <p14:creationId xmlns:p14="http://schemas.microsoft.com/office/powerpoint/2010/main" val="57110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1471092" y="3545175"/>
            <a:ext cx="7344816" cy="430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000000"/>
                </a:solidFill>
              </a:rPr>
              <a:t>.</a:t>
            </a:r>
            <a:r>
              <a:rPr lang="nb-NO" smtClean="0">
                <a:solidFill>
                  <a:srgbClr val="FF9900"/>
                </a:solidFill>
              </a:rPr>
              <a:t>Laws of physics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C0C0C0"/>
                </a:solidFill>
              </a:rPr>
              <a:t>&amp;</a:t>
            </a:r>
            <a:r>
              <a:rPr lang="nb-NO" smtClean="0">
                <a:solidFill>
                  <a:srgbClr val="FFFFFF"/>
                </a:solidFill>
              </a:rPr>
              <a:t>   </a:t>
            </a:r>
            <a:r>
              <a:rPr lang="nb-NO" smtClean="0">
                <a:solidFill>
                  <a:srgbClr val="FF00FF"/>
                </a:solidFill>
              </a:rPr>
              <a:t>Model of equipment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559324" y="2699320"/>
            <a:ext cx="3168352" cy="44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mtClean="0">
                <a:solidFill>
                  <a:srgbClr val="FFFFFF"/>
                </a:solidFill>
              </a:rPr>
              <a:t>Security proof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471092" y="3986235"/>
            <a:ext cx="7344816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3829005" y="1164185"/>
            <a:ext cx="2628991" cy="1007876"/>
            <a:chOff x="1471092" y="4511487"/>
            <a:chExt cx="7344816" cy="3018546"/>
          </a:xfrm>
        </p:grpSpPr>
        <p:grpSp>
          <p:nvGrpSpPr>
            <p:cNvPr id="60" name="Group 59"/>
            <p:cNvGrpSpPr/>
            <p:nvPr/>
          </p:nvGrpSpPr>
          <p:grpSpPr>
            <a:xfrm>
              <a:off x="1471092" y="4511487"/>
              <a:ext cx="7344816" cy="3018545"/>
              <a:chOff x="1471092" y="257225"/>
              <a:chExt cx="7344816" cy="7272808"/>
            </a:xfrm>
          </p:grpSpPr>
          <p:cxnSp>
            <p:nvCxnSpPr>
              <p:cNvPr id="62" name="Straight Connector 61"/>
              <p:cNvCxnSpPr/>
              <p:nvPr/>
            </p:nvCxnSpPr>
            <p:spPr bwMode="auto">
              <a:xfrm flipH="1">
                <a:off x="1471092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Straight Connector 62"/>
              <p:cNvCxnSpPr/>
              <p:nvPr/>
            </p:nvCxnSpPr>
            <p:spPr bwMode="auto">
              <a:xfrm>
                <a:off x="5143500" y="257225"/>
                <a:ext cx="3672408" cy="7272808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rgbClr val="C0C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61" name="Straight Connector 60"/>
            <p:cNvCxnSpPr/>
            <p:nvPr/>
          </p:nvCxnSpPr>
          <p:spPr bwMode="auto">
            <a:xfrm>
              <a:off x="1471092" y="7530033"/>
              <a:ext cx="7344816" cy="0"/>
            </a:xfrm>
            <a:prstGeom prst="line">
              <a:avLst/>
            </a:prstGeom>
            <a:solidFill>
              <a:schemeClr val="accent1"/>
            </a:solidFill>
            <a:ln w="12700" cap="sq" cmpd="sng" algn="ctr">
              <a:solidFill>
                <a:srgbClr val="C0C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9" name="Straight Connector 8"/>
          <p:cNvCxnSpPr/>
          <p:nvPr/>
        </p:nvCxnSpPr>
        <p:spPr bwMode="auto">
          <a:xfrm flipV="1">
            <a:off x="1471092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6727676" y="2373636"/>
            <a:ext cx="2088232" cy="161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3559324" y="2373636"/>
            <a:ext cx="3168352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047156" y="3545862"/>
            <a:ext cx="619268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589064" y="3130779"/>
            <a:ext cx="5113558" cy="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127276" y="2718949"/>
            <a:ext cx="4029662" cy="13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517950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5994358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6727676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4378568" y="2373636"/>
            <a:ext cx="0" cy="335958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3559324" y="2385584"/>
            <a:ext cx="0" cy="32401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3919364" y="2723412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144859" y="2708284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6334183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087716" y="272132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3496053" y="314634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276723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4216133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4927476" y="3140380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5719564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516091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7303740" y="3152299"/>
            <a:ext cx="0" cy="40315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8023820" y="3375561"/>
            <a:ext cx="626" cy="16796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Freeform 31"/>
          <p:cNvSpPr/>
          <p:nvPr/>
        </p:nvSpPr>
        <p:spPr>
          <a:xfrm>
            <a:off x="4354830" y="1567336"/>
            <a:ext cx="1581150" cy="217074"/>
          </a:xfrm>
          <a:custGeom>
            <a:avLst/>
            <a:gdLst>
              <a:gd name="connsiteX0" fmla="*/ 0 w 1581150"/>
              <a:gd name="connsiteY0" fmla="*/ 215265 h 215474"/>
              <a:gd name="connsiteX1" fmla="*/ 9525 w 1581150"/>
              <a:gd name="connsiteY1" fmla="*/ 209550 h 215474"/>
              <a:gd name="connsiteX2" fmla="*/ 19050 w 1581150"/>
              <a:gd name="connsiteY2" fmla="*/ 198120 h 215474"/>
              <a:gd name="connsiteX3" fmla="*/ 24765 w 1581150"/>
              <a:gd name="connsiteY3" fmla="*/ 196215 h 215474"/>
              <a:gd name="connsiteX4" fmla="*/ 36195 w 1581150"/>
              <a:gd name="connsiteY4" fmla="*/ 188595 h 215474"/>
              <a:gd name="connsiteX5" fmla="*/ 40005 w 1581150"/>
              <a:gd name="connsiteY5" fmla="*/ 182880 h 215474"/>
              <a:gd name="connsiteX6" fmla="*/ 47625 w 1581150"/>
              <a:gd name="connsiteY6" fmla="*/ 177165 h 215474"/>
              <a:gd name="connsiteX7" fmla="*/ 59055 w 1581150"/>
              <a:gd name="connsiteY7" fmla="*/ 169545 h 215474"/>
              <a:gd name="connsiteX8" fmla="*/ 70485 w 1581150"/>
              <a:gd name="connsiteY8" fmla="*/ 160020 h 215474"/>
              <a:gd name="connsiteX9" fmla="*/ 76200 w 1581150"/>
              <a:gd name="connsiteY9" fmla="*/ 154305 h 215474"/>
              <a:gd name="connsiteX10" fmla="*/ 81915 w 1581150"/>
              <a:gd name="connsiteY10" fmla="*/ 152400 h 215474"/>
              <a:gd name="connsiteX11" fmla="*/ 87630 w 1581150"/>
              <a:gd name="connsiteY11" fmla="*/ 148590 h 215474"/>
              <a:gd name="connsiteX12" fmla="*/ 91440 w 1581150"/>
              <a:gd name="connsiteY12" fmla="*/ 142875 h 215474"/>
              <a:gd name="connsiteX13" fmla="*/ 108585 w 1581150"/>
              <a:gd name="connsiteY13" fmla="*/ 139065 h 215474"/>
              <a:gd name="connsiteX14" fmla="*/ 127635 w 1581150"/>
              <a:gd name="connsiteY14" fmla="*/ 131445 h 215474"/>
              <a:gd name="connsiteX15" fmla="*/ 133350 w 1581150"/>
              <a:gd name="connsiteY15" fmla="*/ 125730 h 215474"/>
              <a:gd name="connsiteX16" fmla="*/ 139065 w 1581150"/>
              <a:gd name="connsiteY16" fmla="*/ 123825 h 215474"/>
              <a:gd name="connsiteX17" fmla="*/ 146685 w 1581150"/>
              <a:gd name="connsiteY17" fmla="*/ 112395 h 215474"/>
              <a:gd name="connsiteX18" fmla="*/ 156210 w 1581150"/>
              <a:gd name="connsiteY18" fmla="*/ 108585 h 215474"/>
              <a:gd name="connsiteX19" fmla="*/ 169545 w 1581150"/>
              <a:gd name="connsiteY19" fmla="*/ 100965 h 215474"/>
              <a:gd name="connsiteX20" fmla="*/ 188595 w 1581150"/>
              <a:gd name="connsiteY20" fmla="*/ 97155 h 215474"/>
              <a:gd name="connsiteX21" fmla="*/ 194310 w 1581150"/>
              <a:gd name="connsiteY21" fmla="*/ 95250 h 215474"/>
              <a:gd name="connsiteX22" fmla="*/ 207645 w 1581150"/>
              <a:gd name="connsiteY22" fmla="*/ 85725 h 215474"/>
              <a:gd name="connsiteX23" fmla="*/ 219075 w 1581150"/>
              <a:gd name="connsiteY23" fmla="*/ 81915 h 215474"/>
              <a:gd name="connsiteX24" fmla="*/ 230505 w 1581150"/>
              <a:gd name="connsiteY24" fmla="*/ 74295 h 215474"/>
              <a:gd name="connsiteX25" fmla="*/ 236220 w 1581150"/>
              <a:gd name="connsiteY25" fmla="*/ 72390 h 215474"/>
              <a:gd name="connsiteX26" fmla="*/ 253365 w 1581150"/>
              <a:gd name="connsiteY26" fmla="*/ 68580 h 215474"/>
              <a:gd name="connsiteX27" fmla="*/ 264795 w 1581150"/>
              <a:gd name="connsiteY27" fmla="*/ 66675 h 215474"/>
              <a:gd name="connsiteX28" fmla="*/ 272415 w 1581150"/>
              <a:gd name="connsiteY28" fmla="*/ 64770 h 215474"/>
              <a:gd name="connsiteX29" fmla="*/ 297180 w 1581150"/>
              <a:gd name="connsiteY29" fmla="*/ 62865 h 215474"/>
              <a:gd name="connsiteX30" fmla="*/ 314325 w 1581150"/>
              <a:gd name="connsiteY30" fmla="*/ 57150 h 215474"/>
              <a:gd name="connsiteX31" fmla="*/ 320040 w 1581150"/>
              <a:gd name="connsiteY31" fmla="*/ 55245 h 215474"/>
              <a:gd name="connsiteX32" fmla="*/ 325755 w 1581150"/>
              <a:gd name="connsiteY32" fmla="*/ 53340 h 215474"/>
              <a:gd name="connsiteX33" fmla="*/ 333375 w 1581150"/>
              <a:gd name="connsiteY33" fmla="*/ 51435 h 215474"/>
              <a:gd name="connsiteX34" fmla="*/ 346710 w 1581150"/>
              <a:gd name="connsiteY34" fmla="*/ 47625 h 215474"/>
              <a:gd name="connsiteX35" fmla="*/ 371475 w 1581150"/>
              <a:gd name="connsiteY35" fmla="*/ 43815 h 215474"/>
              <a:gd name="connsiteX36" fmla="*/ 392430 w 1581150"/>
              <a:gd name="connsiteY36" fmla="*/ 38100 h 215474"/>
              <a:gd name="connsiteX37" fmla="*/ 411480 w 1581150"/>
              <a:gd name="connsiteY37" fmla="*/ 36195 h 215474"/>
              <a:gd name="connsiteX38" fmla="*/ 432435 w 1581150"/>
              <a:gd name="connsiteY38" fmla="*/ 32385 h 215474"/>
              <a:gd name="connsiteX39" fmla="*/ 438150 w 1581150"/>
              <a:gd name="connsiteY39" fmla="*/ 30480 h 215474"/>
              <a:gd name="connsiteX40" fmla="*/ 445770 w 1581150"/>
              <a:gd name="connsiteY40" fmla="*/ 28575 h 215474"/>
              <a:gd name="connsiteX41" fmla="*/ 466725 w 1581150"/>
              <a:gd name="connsiteY41" fmla="*/ 24765 h 215474"/>
              <a:gd name="connsiteX42" fmla="*/ 472440 w 1581150"/>
              <a:gd name="connsiteY42" fmla="*/ 22860 h 215474"/>
              <a:gd name="connsiteX43" fmla="*/ 487680 w 1581150"/>
              <a:gd name="connsiteY43" fmla="*/ 20955 h 215474"/>
              <a:gd name="connsiteX44" fmla="*/ 510540 w 1581150"/>
              <a:gd name="connsiteY44" fmla="*/ 17145 h 215474"/>
              <a:gd name="connsiteX45" fmla="*/ 594360 w 1581150"/>
              <a:gd name="connsiteY45" fmla="*/ 11430 h 215474"/>
              <a:gd name="connsiteX46" fmla="*/ 621030 w 1581150"/>
              <a:gd name="connsiteY46" fmla="*/ 9525 h 215474"/>
              <a:gd name="connsiteX47" fmla="*/ 649605 w 1581150"/>
              <a:gd name="connsiteY47" fmla="*/ 3810 h 215474"/>
              <a:gd name="connsiteX48" fmla="*/ 760095 w 1581150"/>
              <a:gd name="connsiteY48" fmla="*/ 0 h 215474"/>
              <a:gd name="connsiteX49" fmla="*/ 866775 w 1581150"/>
              <a:gd name="connsiteY49" fmla="*/ 1905 h 215474"/>
              <a:gd name="connsiteX50" fmla="*/ 946785 w 1581150"/>
              <a:gd name="connsiteY50" fmla="*/ 5715 h 215474"/>
              <a:gd name="connsiteX51" fmla="*/ 1089660 w 1581150"/>
              <a:gd name="connsiteY51" fmla="*/ 7620 h 215474"/>
              <a:gd name="connsiteX52" fmla="*/ 1099185 w 1581150"/>
              <a:gd name="connsiteY52" fmla="*/ 9525 h 215474"/>
              <a:gd name="connsiteX53" fmla="*/ 1143000 w 1581150"/>
              <a:gd name="connsiteY53" fmla="*/ 13335 h 215474"/>
              <a:gd name="connsiteX54" fmla="*/ 1154430 w 1581150"/>
              <a:gd name="connsiteY54" fmla="*/ 19050 h 215474"/>
              <a:gd name="connsiteX55" fmla="*/ 1173480 w 1581150"/>
              <a:gd name="connsiteY55" fmla="*/ 22860 h 215474"/>
              <a:gd name="connsiteX56" fmla="*/ 1198245 w 1581150"/>
              <a:gd name="connsiteY56" fmla="*/ 26670 h 215474"/>
              <a:gd name="connsiteX57" fmla="*/ 1217295 w 1581150"/>
              <a:gd name="connsiteY57" fmla="*/ 32385 h 215474"/>
              <a:gd name="connsiteX58" fmla="*/ 1224915 w 1581150"/>
              <a:gd name="connsiteY58" fmla="*/ 36195 h 215474"/>
              <a:gd name="connsiteX59" fmla="*/ 1230630 w 1581150"/>
              <a:gd name="connsiteY59" fmla="*/ 38100 h 215474"/>
              <a:gd name="connsiteX60" fmla="*/ 1236345 w 1581150"/>
              <a:gd name="connsiteY60" fmla="*/ 41910 h 215474"/>
              <a:gd name="connsiteX61" fmla="*/ 1243965 w 1581150"/>
              <a:gd name="connsiteY61" fmla="*/ 47625 h 215474"/>
              <a:gd name="connsiteX62" fmla="*/ 1253490 w 1581150"/>
              <a:gd name="connsiteY62" fmla="*/ 49530 h 215474"/>
              <a:gd name="connsiteX63" fmla="*/ 1263015 w 1581150"/>
              <a:gd name="connsiteY63" fmla="*/ 53340 h 215474"/>
              <a:gd name="connsiteX64" fmla="*/ 1268730 w 1581150"/>
              <a:gd name="connsiteY64" fmla="*/ 57150 h 215474"/>
              <a:gd name="connsiteX65" fmla="*/ 1278255 w 1581150"/>
              <a:gd name="connsiteY65" fmla="*/ 59055 h 215474"/>
              <a:gd name="connsiteX66" fmla="*/ 1285875 w 1581150"/>
              <a:gd name="connsiteY66" fmla="*/ 62865 h 215474"/>
              <a:gd name="connsiteX67" fmla="*/ 1291590 w 1581150"/>
              <a:gd name="connsiteY67" fmla="*/ 66675 h 215474"/>
              <a:gd name="connsiteX68" fmla="*/ 1303020 w 1581150"/>
              <a:gd name="connsiteY68" fmla="*/ 70485 h 215474"/>
              <a:gd name="connsiteX69" fmla="*/ 1314450 w 1581150"/>
              <a:gd name="connsiteY69" fmla="*/ 76200 h 215474"/>
              <a:gd name="connsiteX70" fmla="*/ 1322070 w 1581150"/>
              <a:gd name="connsiteY70" fmla="*/ 80010 h 215474"/>
              <a:gd name="connsiteX71" fmla="*/ 1327785 w 1581150"/>
              <a:gd name="connsiteY71" fmla="*/ 83820 h 215474"/>
              <a:gd name="connsiteX72" fmla="*/ 1346835 w 1581150"/>
              <a:gd name="connsiteY72" fmla="*/ 89535 h 215474"/>
              <a:gd name="connsiteX73" fmla="*/ 1358265 w 1581150"/>
              <a:gd name="connsiteY73" fmla="*/ 93345 h 215474"/>
              <a:gd name="connsiteX74" fmla="*/ 1365885 w 1581150"/>
              <a:gd name="connsiteY74" fmla="*/ 95250 h 215474"/>
              <a:gd name="connsiteX75" fmla="*/ 1373505 w 1581150"/>
              <a:gd name="connsiteY75" fmla="*/ 99060 h 215474"/>
              <a:gd name="connsiteX76" fmla="*/ 1392555 w 1581150"/>
              <a:gd name="connsiteY76" fmla="*/ 104775 h 215474"/>
              <a:gd name="connsiteX77" fmla="*/ 1405890 w 1581150"/>
              <a:gd name="connsiteY77" fmla="*/ 108585 h 215474"/>
              <a:gd name="connsiteX78" fmla="*/ 1411605 w 1581150"/>
              <a:gd name="connsiteY78" fmla="*/ 112395 h 215474"/>
              <a:gd name="connsiteX79" fmla="*/ 1424940 w 1581150"/>
              <a:gd name="connsiteY79" fmla="*/ 118110 h 215474"/>
              <a:gd name="connsiteX80" fmla="*/ 1430655 w 1581150"/>
              <a:gd name="connsiteY80" fmla="*/ 123825 h 215474"/>
              <a:gd name="connsiteX81" fmla="*/ 1442085 w 1581150"/>
              <a:gd name="connsiteY81" fmla="*/ 129540 h 215474"/>
              <a:gd name="connsiteX82" fmla="*/ 1447800 w 1581150"/>
              <a:gd name="connsiteY82" fmla="*/ 135255 h 215474"/>
              <a:gd name="connsiteX83" fmla="*/ 1466850 w 1581150"/>
              <a:gd name="connsiteY83" fmla="*/ 144780 h 215474"/>
              <a:gd name="connsiteX84" fmla="*/ 1483995 w 1581150"/>
              <a:gd name="connsiteY84" fmla="*/ 154305 h 215474"/>
              <a:gd name="connsiteX85" fmla="*/ 1489710 w 1581150"/>
              <a:gd name="connsiteY85" fmla="*/ 158115 h 215474"/>
              <a:gd name="connsiteX86" fmla="*/ 1497330 w 1581150"/>
              <a:gd name="connsiteY86" fmla="*/ 165735 h 215474"/>
              <a:gd name="connsiteX87" fmla="*/ 1510665 w 1581150"/>
              <a:gd name="connsiteY87" fmla="*/ 171450 h 215474"/>
              <a:gd name="connsiteX88" fmla="*/ 1520190 w 1581150"/>
              <a:gd name="connsiteY88" fmla="*/ 175260 h 215474"/>
              <a:gd name="connsiteX89" fmla="*/ 1525905 w 1581150"/>
              <a:gd name="connsiteY89" fmla="*/ 177165 h 215474"/>
              <a:gd name="connsiteX90" fmla="*/ 1537335 w 1581150"/>
              <a:gd name="connsiteY90" fmla="*/ 184785 h 215474"/>
              <a:gd name="connsiteX91" fmla="*/ 1552575 w 1581150"/>
              <a:gd name="connsiteY91" fmla="*/ 192405 h 215474"/>
              <a:gd name="connsiteX92" fmla="*/ 1562100 w 1581150"/>
              <a:gd name="connsiteY92" fmla="*/ 200025 h 215474"/>
              <a:gd name="connsiteX93" fmla="*/ 1571625 w 1581150"/>
              <a:gd name="connsiteY93" fmla="*/ 211455 h 215474"/>
              <a:gd name="connsiteX94" fmla="*/ 1577340 w 1581150"/>
              <a:gd name="connsiteY94" fmla="*/ 215265 h 215474"/>
              <a:gd name="connsiteX95" fmla="*/ 1581150 w 1581150"/>
              <a:gd name="connsiteY95" fmla="*/ 215265 h 21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1581150" h="215474">
                <a:moveTo>
                  <a:pt x="0" y="215265"/>
                </a:moveTo>
                <a:cubicBezTo>
                  <a:pt x="3175" y="213360"/>
                  <a:pt x="6714" y="211960"/>
                  <a:pt x="9525" y="209550"/>
                </a:cubicBezTo>
                <a:cubicBezTo>
                  <a:pt x="21825" y="199007"/>
                  <a:pt x="3485" y="208497"/>
                  <a:pt x="19050" y="198120"/>
                </a:cubicBezTo>
                <a:cubicBezTo>
                  <a:pt x="20721" y="197006"/>
                  <a:pt x="23010" y="197190"/>
                  <a:pt x="24765" y="196215"/>
                </a:cubicBezTo>
                <a:cubicBezTo>
                  <a:pt x="28768" y="193991"/>
                  <a:pt x="36195" y="188595"/>
                  <a:pt x="36195" y="188595"/>
                </a:cubicBezTo>
                <a:cubicBezTo>
                  <a:pt x="37465" y="186690"/>
                  <a:pt x="38386" y="184499"/>
                  <a:pt x="40005" y="182880"/>
                </a:cubicBezTo>
                <a:cubicBezTo>
                  <a:pt x="42250" y="180635"/>
                  <a:pt x="45024" y="178986"/>
                  <a:pt x="47625" y="177165"/>
                </a:cubicBezTo>
                <a:cubicBezTo>
                  <a:pt x="51376" y="174539"/>
                  <a:pt x="55817" y="172783"/>
                  <a:pt x="59055" y="169545"/>
                </a:cubicBezTo>
                <a:cubicBezTo>
                  <a:pt x="75751" y="152849"/>
                  <a:pt x="54572" y="173281"/>
                  <a:pt x="70485" y="160020"/>
                </a:cubicBezTo>
                <a:cubicBezTo>
                  <a:pt x="72555" y="158295"/>
                  <a:pt x="73958" y="155799"/>
                  <a:pt x="76200" y="154305"/>
                </a:cubicBezTo>
                <a:cubicBezTo>
                  <a:pt x="77871" y="153191"/>
                  <a:pt x="80119" y="153298"/>
                  <a:pt x="81915" y="152400"/>
                </a:cubicBezTo>
                <a:cubicBezTo>
                  <a:pt x="83963" y="151376"/>
                  <a:pt x="85725" y="149860"/>
                  <a:pt x="87630" y="148590"/>
                </a:cubicBezTo>
                <a:cubicBezTo>
                  <a:pt x="88900" y="146685"/>
                  <a:pt x="89535" y="144145"/>
                  <a:pt x="91440" y="142875"/>
                </a:cubicBezTo>
                <a:cubicBezTo>
                  <a:pt x="92593" y="142106"/>
                  <a:pt x="108375" y="139107"/>
                  <a:pt x="108585" y="139065"/>
                </a:cubicBezTo>
                <a:cubicBezTo>
                  <a:pt x="130177" y="122871"/>
                  <a:pt x="99835" y="143800"/>
                  <a:pt x="127635" y="131445"/>
                </a:cubicBezTo>
                <a:cubicBezTo>
                  <a:pt x="130097" y="130351"/>
                  <a:pt x="131108" y="127224"/>
                  <a:pt x="133350" y="125730"/>
                </a:cubicBezTo>
                <a:cubicBezTo>
                  <a:pt x="135021" y="124616"/>
                  <a:pt x="137160" y="124460"/>
                  <a:pt x="139065" y="123825"/>
                </a:cubicBezTo>
                <a:cubicBezTo>
                  <a:pt x="141605" y="120015"/>
                  <a:pt x="142433" y="114096"/>
                  <a:pt x="146685" y="112395"/>
                </a:cubicBezTo>
                <a:cubicBezTo>
                  <a:pt x="149860" y="111125"/>
                  <a:pt x="153151" y="110114"/>
                  <a:pt x="156210" y="108585"/>
                </a:cubicBezTo>
                <a:cubicBezTo>
                  <a:pt x="175342" y="99019"/>
                  <a:pt x="146167" y="110984"/>
                  <a:pt x="169545" y="100965"/>
                </a:cubicBezTo>
                <a:cubicBezTo>
                  <a:pt x="176195" y="98115"/>
                  <a:pt x="180707" y="98282"/>
                  <a:pt x="188595" y="97155"/>
                </a:cubicBezTo>
                <a:cubicBezTo>
                  <a:pt x="190500" y="96520"/>
                  <a:pt x="192567" y="96246"/>
                  <a:pt x="194310" y="95250"/>
                </a:cubicBezTo>
                <a:cubicBezTo>
                  <a:pt x="196773" y="93843"/>
                  <a:pt x="204328" y="87199"/>
                  <a:pt x="207645" y="85725"/>
                </a:cubicBezTo>
                <a:cubicBezTo>
                  <a:pt x="211315" y="84094"/>
                  <a:pt x="215733" y="84143"/>
                  <a:pt x="219075" y="81915"/>
                </a:cubicBezTo>
                <a:cubicBezTo>
                  <a:pt x="222885" y="79375"/>
                  <a:pt x="226161" y="75743"/>
                  <a:pt x="230505" y="74295"/>
                </a:cubicBezTo>
                <a:cubicBezTo>
                  <a:pt x="232410" y="73660"/>
                  <a:pt x="234289" y="72942"/>
                  <a:pt x="236220" y="72390"/>
                </a:cubicBezTo>
                <a:cubicBezTo>
                  <a:pt x="241571" y="70861"/>
                  <a:pt x="247964" y="69562"/>
                  <a:pt x="253365" y="68580"/>
                </a:cubicBezTo>
                <a:cubicBezTo>
                  <a:pt x="257165" y="67889"/>
                  <a:pt x="261007" y="67433"/>
                  <a:pt x="264795" y="66675"/>
                </a:cubicBezTo>
                <a:cubicBezTo>
                  <a:pt x="267362" y="66162"/>
                  <a:pt x="269815" y="65076"/>
                  <a:pt x="272415" y="64770"/>
                </a:cubicBezTo>
                <a:cubicBezTo>
                  <a:pt x="280638" y="63803"/>
                  <a:pt x="288925" y="63500"/>
                  <a:pt x="297180" y="62865"/>
                </a:cubicBezTo>
                <a:lnTo>
                  <a:pt x="314325" y="57150"/>
                </a:lnTo>
                <a:lnTo>
                  <a:pt x="320040" y="55245"/>
                </a:lnTo>
                <a:cubicBezTo>
                  <a:pt x="321945" y="54610"/>
                  <a:pt x="323807" y="53827"/>
                  <a:pt x="325755" y="53340"/>
                </a:cubicBezTo>
                <a:cubicBezTo>
                  <a:pt x="328295" y="52705"/>
                  <a:pt x="330858" y="52154"/>
                  <a:pt x="333375" y="51435"/>
                </a:cubicBezTo>
                <a:cubicBezTo>
                  <a:pt x="344512" y="48253"/>
                  <a:pt x="333310" y="50603"/>
                  <a:pt x="346710" y="47625"/>
                </a:cubicBezTo>
                <a:cubicBezTo>
                  <a:pt x="364190" y="43741"/>
                  <a:pt x="348382" y="47664"/>
                  <a:pt x="371475" y="43815"/>
                </a:cubicBezTo>
                <a:cubicBezTo>
                  <a:pt x="378670" y="42616"/>
                  <a:pt x="385209" y="39132"/>
                  <a:pt x="392430" y="38100"/>
                </a:cubicBezTo>
                <a:cubicBezTo>
                  <a:pt x="398748" y="37197"/>
                  <a:pt x="405130" y="36830"/>
                  <a:pt x="411480" y="36195"/>
                </a:cubicBezTo>
                <a:cubicBezTo>
                  <a:pt x="434070" y="30548"/>
                  <a:pt x="398306" y="39211"/>
                  <a:pt x="432435" y="32385"/>
                </a:cubicBezTo>
                <a:cubicBezTo>
                  <a:pt x="434404" y="31991"/>
                  <a:pt x="436219" y="31032"/>
                  <a:pt x="438150" y="30480"/>
                </a:cubicBezTo>
                <a:cubicBezTo>
                  <a:pt x="440667" y="29761"/>
                  <a:pt x="443203" y="29088"/>
                  <a:pt x="445770" y="28575"/>
                </a:cubicBezTo>
                <a:cubicBezTo>
                  <a:pt x="454262" y="26877"/>
                  <a:pt x="458552" y="26808"/>
                  <a:pt x="466725" y="24765"/>
                </a:cubicBezTo>
                <a:cubicBezTo>
                  <a:pt x="468673" y="24278"/>
                  <a:pt x="470464" y="23219"/>
                  <a:pt x="472440" y="22860"/>
                </a:cubicBezTo>
                <a:cubicBezTo>
                  <a:pt x="477477" y="21944"/>
                  <a:pt x="482620" y="21733"/>
                  <a:pt x="487680" y="20955"/>
                </a:cubicBezTo>
                <a:cubicBezTo>
                  <a:pt x="501977" y="18755"/>
                  <a:pt x="493488" y="18695"/>
                  <a:pt x="510540" y="17145"/>
                </a:cubicBezTo>
                <a:cubicBezTo>
                  <a:pt x="559451" y="12699"/>
                  <a:pt x="551855" y="14087"/>
                  <a:pt x="594360" y="11430"/>
                </a:cubicBezTo>
                <a:lnTo>
                  <a:pt x="621030" y="9525"/>
                </a:lnTo>
                <a:cubicBezTo>
                  <a:pt x="632782" y="5608"/>
                  <a:pt x="629732" y="6294"/>
                  <a:pt x="649605" y="3810"/>
                </a:cubicBezTo>
                <a:cubicBezTo>
                  <a:pt x="696356" y="-2034"/>
                  <a:pt x="659726" y="2007"/>
                  <a:pt x="760095" y="0"/>
                </a:cubicBezTo>
                <a:lnTo>
                  <a:pt x="866775" y="1905"/>
                </a:lnTo>
                <a:cubicBezTo>
                  <a:pt x="893463" y="2722"/>
                  <a:pt x="920094" y="5031"/>
                  <a:pt x="946785" y="5715"/>
                </a:cubicBezTo>
                <a:cubicBezTo>
                  <a:pt x="994399" y="6936"/>
                  <a:pt x="1042035" y="6985"/>
                  <a:pt x="1089660" y="7620"/>
                </a:cubicBezTo>
                <a:cubicBezTo>
                  <a:pt x="1092835" y="8255"/>
                  <a:pt x="1095960" y="9232"/>
                  <a:pt x="1099185" y="9525"/>
                </a:cubicBezTo>
                <a:cubicBezTo>
                  <a:pt x="1118109" y="11245"/>
                  <a:pt x="1127089" y="9799"/>
                  <a:pt x="1143000" y="13335"/>
                </a:cubicBezTo>
                <a:cubicBezTo>
                  <a:pt x="1154115" y="15805"/>
                  <a:pt x="1143364" y="14308"/>
                  <a:pt x="1154430" y="19050"/>
                </a:cubicBezTo>
                <a:cubicBezTo>
                  <a:pt x="1158302" y="20709"/>
                  <a:pt x="1170525" y="22269"/>
                  <a:pt x="1173480" y="22860"/>
                </a:cubicBezTo>
                <a:cubicBezTo>
                  <a:pt x="1194103" y="26985"/>
                  <a:pt x="1162193" y="22664"/>
                  <a:pt x="1198245" y="26670"/>
                </a:cubicBezTo>
                <a:cubicBezTo>
                  <a:pt x="1205730" y="28541"/>
                  <a:pt x="1209565" y="29293"/>
                  <a:pt x="1217295" y="32385"/>
                </a:cubicBezTo>
                <a:cubicBezTo>
                  <a:pt x="1219932" y="33440"/>
                  <a:pt x="1222305" y="35076"/>
                  <a:pt x="1224915" y="36195"/>
                </a:cubicBezTo>
                <a:cubicBezTo>
                  <a:pt x="1226761" y="36986"/>
                  <a:pt x="1228834" y="37202"/>
                  <a:pt x="1230630" y="38100"/>
                </a:cubicBezTo>
                <a:cubicBezTo>
                  <a:pt x="1232678" y="39124"/>
                  <a:pt x="1234482" y="40579"/>
                  <a:pt x="1236345" y="41910"/>
                </a:cubicBezTo>
                <a:cubicBezTo>
                  <a:pt x="1238929" y="43755"/>
                  <a:pt x="1241064" y="46336"/>
                  <a:pt x="1243965" y="47625"/>
                </a:cubicBezTo>
                <a:cubicBezTo>
                  <a:pt x="1246924" y="48940"/>
                  <a:pt x="1250389" y="48600"/>
                  <a:pt x="1253490" y="49530"/>
                </a:cubicBezTo>
                <a:cubicBezTo>
                  <a:pt x="1256765" y="50513"/>
                  <a:pt x="1259956" y="51811"/>
                  <a:pt x="1263015" y="53340"/>
                </a:cubicBezTo>
                <a:cubicBezTo>
                  <a:pt x="1265063" y="54364"/>
                  <a:pt x="1266586" y="56346"/>
                  <a:pt x="1268730" y="57150"/>
                </a:cubicBezTo>
                <a:cubicBezTo>
                  <a:pt x="1271762" y="58287"/>
                  <a:pt x="1275080" y="58420"/>
                  <a:pt x="1278255" y="59055"/>
                </a:cubicBezTo>
                <a:cubicBezTo>
                  <a:pt x="1280795" y="60325"/>
                  <a:pt x="1283409" y="61456"/>
                  <a:pt x="1285875" y="62865"/>
                </a:cubicBezTo>
                <a:cubicBezTo>
                  <a:pt x="1287863" y="64001"/>
                  <a:pt x="1289498" y="65745"/>
                  <a:pt x="1291590" y="66675"/>
                </a:cubicBezTo>
                <a:cubicBezTo>
                  <a:pt x="1295260" y="68306"/>
                  <a:pt x="1299678" y="68257"/>
                  <a:pt x="1303020" y="70485"/>
                </a:cubicBezTo>
                <a:cubicBezTo>
                  <a:pt x="1314003" y="77807"/>
                  <a:pt x="1303408" y="71468"/>
                  <a:pt x="1314450" y="76200"/>
                </a:cubicBezTo>
                <a:cubicBezTo>
                  <a:pt x="1317060" y="77319"/>
                  <a:pt x="1319604" y="78601"/>
                  <a:pt x="1322070" y="80010"/>
                </a:cubicBezTo>
                <a:cubicBezTo>
                  <a:pt x="1324058" y="81146"/>
                  <a:pt x="1325693" y="82890"/>
                  <a:pt x="1327785" y="83820"/>
                </a:cubicBezTo>
                <a:cubicBezTo>
                  <a:pt x="1337111" y="87965"/>
                  <a:pt x="1338310" y="86977"/>
                  <a:pt x="1346835" y="89535"/>
                </a:cubicBezTo>
                <a:cubicBezTo>
                  <a:pt x="1350682" y="90689"/>
                  <a:pt x="1354369" y="92371"/>
                  <a:pt x="1358265" y="93345"/>
                </a:cubicBezTo>
                <a:cubicBezTo>
                  <a:pt x="1360805" y="93980"/>
                  <a:pt x="1363434" y="94331"/>
                  <a:pt x="1365885" y="95250"/>
                </a:cubicBezTo>
                <a:cubicBezTo>
                  <a:pt x="1368544" y="96247"/>
                  <a:pt x="1370868" y="98005"/>
                  <a:pt x="1373505" y="99060"/>
                </a:cubicBezTo>
                <a:cubicBezTo>
                  <a:pt x="1384823" y="103587"/>
                  <a:pt x="1382731" y="101968"/>
                  <a:pt x="1392555" y="104775"/>
                </a:cubicBezTo>
                <a:cubicBezTo>
                  <a:pt x="1411686" y="110241"/>
                  <a:pt x="1382069" y="102630"/>
                  <a:pt x="1405890" y="108585"/>
                </a:cubicBezTo>
                <a:cubicBezTo>
                  <a:pt x="1407795" y="109855"/>
                  <a:pt x="1409501" y="111493"/>
                  <a:pt x="1411605" y="112395"/>
                </a:cubicBezTo>
                <a:cubicBezTo>
                  <a:pt x="1422071" y="116880"/>
                  <a:pt x="1416500" y="111077"/>
                  <a:pt x="1424940" y="118110"/>
                </a:cubicBezTo>
                <a:cubicBezTo>
                  <a:pt x="1427010" y="119835"/>
                  <a:pt x="1428413" y="122331"/>
                  <a:pt x="1430655" y="123825"/>
                </a:cubicBezTo>
                <a:cubicBezTo>
                  <a:pt x="1447838" y="135281"/>
                  <a:pt x="1424100" y="114552"/>
                  <a:pt x="1442085" y="129540"/>
                </a:cubicBezTo>
                <a:cubicBezTo>
                  <a:pt x="1444155" y="131265"/>
                  <a:pt x="1445645" y="133639"/>
                  <a:pt x="1447800" y="135255"/>
                </a:cubicBezTo>
                <a:cubicBezTo>
                  <a:pt x="1454918" y="140594"/>
                  <a:pt x="1458818" y="141567"/>
                  <a:pt x="1466850" y="144780"/>
                </a:cubicBezTo>
                <a:cubicBezTo>
                  <a:pt x="1484787" y="162717"/>
                  <a:pt x="1456023" y="135657"/>
                  <a:pt x="1483995" y="154305"/>
                </a:cubicBezTo>
                <a:cubicBezTo>
                  <a:pt x="1485900" y="155575"/>
                  <a:pt x="1487972" y="156625"/>
                  <a:pt x="1489710" y="158115"/>
                </a:cubicBezTo>
                <a:cubicBezTo>
                  <a:pt x="1492437" y="160453"/>
                  <a:pt x="1494456" y="163580"/>
                  <a:pt x="1497330" y="165735"/>
                </a:cubicBezTo>
                <a:cubicBezTo>
                  <a:pt x="1501790" y="169080"/>
                  <a:pt x="1505760" y="169611"/>
                  <a:pt x="1510665" y="171450"/>
                </a:cubicBezTo>
                <a:cubicBezTo>
                  <a:pt x="1513867" y="172651"/>
                  <a:pt x="1516988" y="174059"/>
                  <a:pt x="1520190" y="175260"/>
                </a:cubicBezTo>
                <a:cubicBezTo>
                  <a:pt x="1522070" y="175965"/>
                  <a:pt x="1524150" y="176190"/>
                  <a:pt x="1525905" y="177165"/>
                </a:cubicBezTo>
                <a:cubicBezTo>
                  <a:pt x="1529908" y="179389"/>
                  <a:pt x="1533083" y="183084"/>
                  <a:pt x="1537335" y="184785"/>
                </a:cubicBezTo>
                <a:cubicBezTo>
                  <a:pt x="1548986" y="189445"/>
                  <a:pt x="1544015" y="186698"/>
                  <a:pt x="1552575" y="192405"/>
                </a:cubicBezTo>
                <a:cubicBezTo>
                  <a:pt x="1561096" y="205186"/>
                  <a:pt x="1551058" y="192664"/>
                  <a:pt x="1562100" y="200025"/>
                </a:cubicBezTo>
                <a:cubicBezTo>
                  <a:pt x="1571463" y="206267"/>
                  <a:pt x="1564597" y="204427"/>
                  <a:pt x="1571625" y="211455"/>
                </a:cubicBezTo>
                <a:cubicBezTo>
                  <a:pt x="1573244" y="213074"/>
                  <a:pt x="1575214" y="214415"/>
                  <a:pt x="1577340" y="215265"/>
                </a:cubicBezTo>
                <a:cubicBezTo>
                  <a:pt x="1578519" y="215737"/>
                  <a:pt x="1579880" y="215265"/>
                  <a:pt x="1581150" y="215265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4335780" y="1787769"/>
            <a:ext cx="1602316" cy="317099"/>
          </a:xfrm>
          <a:custGeom>
            <a:avLst/>
            <a:gdLst>
              <a:gd name="connsiteX0" fmla="*/ 0 w 1602316"/>
              <a:gd name="connsiteY0" fmla="*/ 13335 h 211455"/>
              <a:gd name="connsiteX1" fmla="*/ 1905 w 1602316"/>
              <a:gd name="connsiteY1" fmla="*/ 22860 h 211455"/>
              <a:gd name="connsiteX2" fmla="*/ 9525 w 1602316"/>
              <a:gd name="connsiteY2" fmla="*/ 34290 h 211455"/>
              <a:gd name="connsiteX3" fmla="*/ 13335 w 1602316"/>
              <a:gd name="connsiteY3" fmla="*/ 40005 h 211455"/>
              <a:gd name="connsiteX4" fmla="*/ 19050 w 1602316"/>
              <a:gd name="connsiteY4" fmla="*/ 45720 h 211455"/>
              <a:gd name="connsiteX5" fmla="*/ 30480 w 1602316"/>
              <a:gd name="connsiteY5" fmla="*/ 57150 h 211455"/>
              <a:gd name="connsiteX6" fmla="*/ 40005 w 1602316"/>
              <a:gd name="connsiteY6" fmla="*/ 66675 h 211455"/>
              <a:gd name="connsiteX7" fmla="*/ 51435 w 1602316"/>
              <a:gd name="connsiteY7" fmla="*/ 78105 h 211455"/>
              <a:gd name="connsiteX8" fmla="*/ 57150 w 1602316"/>
              <a:gd name="connsiteY8" fmla="*/ 83820 h 211455"/>
              <a:gd name="connsiteX9" fmla="*/ 62865 w 1602316"/>
              <a:gd name="connsiteY9" fmla="*/ 87630 h 211455"/>
              <a:gd name="connsiteX10" fmla="*/ 74295 w 1602316"/>
              <a:gd name="connsiteY10" fmla="*/ 99060 h 211455"/>
              <a:gd name="connsiteX11" fmla="*/ 80010 w 1602316"/>
              <a:gd name="connsiteY11" fmla="*/ 106680 h 211455"/>
              <a:gd name="connsiteX12" fmla="*/ 87630 w 1602316"/>
              <a:gd name="connsiteY12" fmla="*/ 108585 h 211455"/>
              <a:gd name="connsiteX13" fmla="*/ 93345 w 1602316"/>
              <a:gd name="connsiteY13" fmla="*/ 110490 h 211455"/>
              <a:gd name="connsiteX14" fmla="*/ 104775 w 1602316"/>
              <a:gd name="connsiteY14" fmla="*/ 118110 h 211455"/>
              <a:gd name="connsiteX15" fmla="*/ 112395 w 1602316"/>
              <a:gd name="connsiteY15" fmla="*/ 123825 h 211455"/>
              <a:gd name="connsiteX16" fmla="*/ 123825 w 1602316"/>
              <a:gd name="connsiteY16" fmla="*/ 131445 h 211455"/>
              <a:gd name="connsiteX17" fmla="*/ 129540 w 1602316"/>
              <a:gd name="connsiteY17" fmla="*/ 137160 h 211455"/>
              <a:gd name="connsiteX18" fmla="*/ 135255 w 1602316"/>
              <a:gd name="connsiteY18" fmla="*/ 139065 h 211455"/>
              <a:gd name="connsiteX19" fmla="*/ 150495 w 1602316"/>
              <a:gd name="connsiteY19" fmla="*/ 142875 h 211455"/>
              <a:gd name="connsiteX20" fmla="*/ 165735 w 1602316"/>
              <a:gd name="connsiteY20" fmla="*/ 146685 h 211455"/>
              <a:gd name="connsiteX21" fmla="*/ 171450 w 1602316"/>
              <a:gd name="connsiteY21" fmla="*/ 152400 h 211455"/>
              <a:gd name="connsiteX22" fmla="*/ 180975 w 1602316"/>
              <a:gd name="connsiteY22" fmla="*/ 154305 h 211455"/>
              <a:gd name="connsiteX23" fmla="*/ 188595 w 1602316"/>
              <a:gd name="connsiteY23" fmla="*/ 158115 h 211455"/>
              <a:gd name="connsiteX24" fmla="*/ 200025 w 1602316"/>
              <a:gd name="connsiteY24" fmla="*/ 161925 h 211455"/>
              <a:gd name="connsiteX25" fmla="*/ 207645 w 1602316"/>
              <a:gd name="connsiteY25" fmla="*/ 165735 h 211455"/>
              <a:gd name="connsiteX26" fmla="*/ 215265 w 1602316"/>
              <a:gd name="connsiteY26" fmla="*/ 167640 h 211455"/>
              <a:gd name="connsiteX27" fmla="*/ 220980 w 1602316"/>
              <a:gd name="connsiteY27" fmla="*/ 169545 h 211455"/>
              <a:gd name="connsiteX28" fmla="*/ 230505 w 1602316"/>
              <a:gd name="connsiteY28" fmla="*/ 171450 h 211455"/>
              <a:gd name="connsiteX29" fmla="*/ 236220 w 1602316"/>
              <a:gd name="connsiteY29" fmla="*/ 173355 h 211455"/>
              <a:gd name="connsiteX30" fmla="*/ 264795 w 1602316"/>
              <a:gd name="connsiteY30" fmla="*/ 175260 h 211455"/>
              <a:gd name="connsiteX31" fmla="*/ 278130 w 1602316"/>
              <a:gd name="connsiteY31" fmla="*/ 177165 h 211455"/>
              <a:gd name="connsiteX32" fmla="*/ 297180 w 1602316"/>
              <a:gd name="connsiteY32" fmla="*/ 179070 h 211455"/>
              <a:gd name="connsiteX33" fmla="*/ 304800 w 1602316"/>
              <a:gd name="connsiteY33" fmla="*/ 180975 h 211455"/>
              <a:gd name="connsiteX34" fmla="*/ 314325 w 1602316"/>
              <a:gd name="connsiteY34" fmla="*/ 182880 h 211455"/>
              <a:gd name="connsiteX35" fmla="*/ 325755 w 1602316"/>
              <a:gd name="connsiteY35" fmla="*/ 186690 h 211455"/>
              <a:gd name="connsiteX36" fmla="*/ 340995 w 1602316"/>
              <a:gd name="connsiteY36" fmla="*/ 192405 h 211455"/>
              <a:gd name="connsiteX37" fmla="*/ 375285 w 1602316"/>
              <a:gd name="connsiteY37" fmla="*/ 194310 h 211455"/>
              <a:gd name="connsiteX38" fmla="*/ 392430 w 1602316"/>
              <a:gd name="connsiteY38" fmla="*/ 198120 h 211455"/>
              <a:gd name="connsiteX39" fmla="*/ 462915 w 1602316"/>
              <a:gd name="connsiteY39" fmla="*/ 200025 h 211455"/>
              <a:gd name="connsiteX40" fmla="*/ 493395 w 1602316"/>
              <a:gd name="connsiteY40" fmla="*/ 203835 h 211455"/>
              <a:gd name="connsiteX41" fmla="*/ 554355 w 1602316"/>
              <a:gd name="connsiteY41" fmla="*/ 205740 h 211455"/>
              <a:gd name="connsiteX42" fmla="*/ 647700 w 1602316"/>
              <a:gd name="connsiteY42" fmla="*/ 209550 h 211455"/>
              <a:gd name="connsiteX43" fmla="*/ 790575 w 1602316"/>
              <a:gd name="connsiteY43" fmla="*/ 211455 h 211455"/>
              <a:gd name="connsiteX44" fmla="*/ 914400 w 1602316"/>
              <a:gd name="connsiteY44" fmla="*/ 209550 h 211455"/>
              <a:gd name="connsiteX45" fmla="*/ 1072515 w 1602316"/>
              <a:gd name="connsiteY45" fmla="*/ 207645 h 211455"/>
              <a:gd name="connsiteX46" fmla="*/ 1080135 w 1602316"/>
              <a:gd name="connsiteY46" fmla="*/ 205740 h 211455"/>
              <a:gd name="connsiteX47" fmla="*/ 1125855 w 1602316"/>
              <a:gd name="connsiteY47" fmla="*/ 201930 h 211455"/>
              <a:gd name="connsiteX48" fmla="*/ 1137285 w 1602316"/>
              <a:gd name="connsiteY48" fmla="*/ 198120 h 211455"/>
              <a:gd name="connsiteX49" fmla="*/ 1143000 w 1602316"/>
              <a:gd name="connsiteY49" fmla="*/ 196215 h 211455"/>
              <a:gd name="connsiteX50" fmla="*/ 1154430 w 1602316"/>
              <a:gd name="connsiteY50" fmla="*/ 194310 h 211455"/>
              <a:gd name="connsiteX51" fmla="*/ 1162050 w 1602316"/>
              <a:gd name="connsiteY51" fmla="*/ 192405 h 211455"/>
              <a:gd name="connsiteX52" fmla="*/ 1179195 w 1602316"/>
              <a:gd name="connsiteY52" fmla="*/ 190500 h 211455"/>
              <a:gd name="connsiteX53" fmla="*/ 1198245 w 1602316"/>
              <a:gd name="connsiteY53" fmla="*/ 186690 h 211455"/>
              <a:gd name="connsiteX54" fmla="*/ 1217295 w 1602316"/>
              <a:gd name="connsiteY54" fmla="*/ 182880 h 211455"/>
              <a:gd name="connsiteX55" fmla="*/ 1240155 w 1602316"/>
              <a:gd name="connsiteY55" fmla="*/ 180975 h 211455"/>
              <a:gd name="connsiteX56" fmla="*/ 1251585 w 1602316"/>
              <a:gd name="connsiteY56" fmla="*/ 177165 h 211455"/>
              <a:gd name="connsiteX57" fmla="*/ 1266825 w 1602316"/>
              <a:gd name="connsiteY57" fmla="*/ 173355 h 211455"/>
              <a:gd name="connsiteX58" fmla="*/ 1274445 w 1602316"/>
              <a:gd name="connsiteY58" fmla="*/ 171450 h 211455"/>
              <a:gd name="connsiteX59" fmla="*/ 1306830 w 1602316"/>
              <a:gd name="connsiteY59" fmla="*/ 163830 h 211455"/>
              <a:gd name="connsiteX60" fmla="*/ 1312545 w 1602316"/>
              <a:gd name="connsiteY60" fmla="*/ 161925 h 211455"/>
              <a:gd name="connsiteX61" fmla="*/ 1323975 w 1602316"/>
              <a:gd name="connsiteY61" fmla="*/ 160020 h 211455"/>
              <a:gd name="connsiteX62" fmla="*/ 1348740 w 1602316"/>
              <a:gd name="connsiteY62" fmla="*/ 154305 h 211455"/>
              <a:gd name="connsiteX63" fmla="*/ 1362075 w 1602316"/>
              <a:gd name="connsiteY63" fmla="*/ 152400 h 211455"/>
              <a:gd name="connsiteX64" fmla="*/ 1369695 w 1602316"/>
              <a:gd name="connsiteY64" fmla="*/ 150495 h 211455"/>
              <a:gd name="connsiteX65" fmla="*/ 1392555 w 1602316"/>
              <a:gd name="connsiteY65" fmla="*/ 148590 h 211455"/>
              <a:gd name="connsiteX66" fmla="*/ 1398270 w 1602316"/>
              <a:gd name="connsiteY66" fmla="*/ 146685 h 211455"/>
              <a:gd name="connsiteX67" fmla="*/ 1405890 w 1602316"/>
              <a:gd name="connsiteY67" fmla="*/ 144780 h 211455"/>
              <a:gd name="connsiteX68" fmla="*/ 1419225 w 1602316"/>
              <a:gd name="connsiteY68" fmla="*/ 139065 h 211455"/>
              <a:gd name="connsiteX69" fmla="*/ 1424940 w 1602316"/>
              <a:gd name="connsiteY69" fmla="*/ 135255 h 211455"/>
              <a:gd name="connsiteX70" fmla="*/ 1430655 w 1602316"/>
              <a:gd name="connsiteY70" fmla="*/ 133350 h 211455"/>
              <a:gd name="connsiteX71" fmla="*/ 1438275 w 1602316"/>
              <a:gd name="connsiteY71" fmla="*/ 127635 h 211455"/>
              <a:gd name="connsiteX72" fmla="*/ 1449705 w 1602316"/>
              <a:gd name="connsiteY72" fmla="*/ 125730 h 211455"/>
              <a:gd name="connsiteX73" fmla="*/ 1457325 w 1602316"/>
              <a:gd name="connsiteY73" fmla="*/ 120015 h 211455"/>
              <a:gd name="connsiteX74" fmla="*/ 1464945 w 1602316"/>
              <a:gd name="connsiteY74" fmla="*/ 118110 h 211455"/>
              <a:gd name="connsiteX75" fmla="*/ 1482090 w 1602316"/>
              <a:gd name="connsiteY75" fmla="*/ 114300 h 211455"/>
              <a:gd name="connsiteX76" fmla="*/ 1497330 w 1602316"/>
              <a:gd name="connsiteY76" fmla="*/ 106680 h 211455"/>
              <a:gd name="connsiteX77" fmla="*/ 1518285 w 1602316"/>
              <a:gd name="connsiteY77" fmla="*/ 100965 h 211455"/>
              <a:gd name="connsiteX78" fmla="*/ 1529715 w 1602316"/>
              <a:gd name="connsiteY78" fmla="*/ 89535 h 211455"/>
              <a:gd name="connsiteX79" fmla="*/ 1535430 w 1602316"/>
              <a:gd name="connsiteY79" fmla="*/ 85725 h 211455"/>
              <a:gd name="connsiteX80" fmla="*/ 1541145 w 1602316"/>
              <a:gd name="connsiteY80" fmla="*/ 80010 h 211455"/>
              <a:gd name="connsiteX81" fmla="*/ 1548765 w 1602316"/>
              <a:gd name="connsiteY81" fmla="*/ 76200 h 211455"/>
              <a:gd name="connsiteX82" fmla="*/ 1554480 w 1602316"/>
              <a:gd name="connsiteY82" fmla="*/ 70485 h 211455"/>
              <a:gd name="connsiteX83" fmla="*/ 1564005 w 1602316"/>
              <a:gd name="connsiteY83" fmla="*/ 62865 h 211455"/>
              <a:gd name="connsiteX84" fmla="*/ 1575435 w 1602316"/>
              <a:gd name="connsiteY84" fmla="*/ 51435 h 211455"/>
              <a:gd name="connsiteX85" fmla="*/ 1581150 w 1602316"/>
              <a:gd name="connsiteY85" fmla="*/ 45720 h 211455"/>
              <a:gd name="connsiteX86" fmla="*/ 1594485 w 1602316"/>
              <a:gd name="connsiteY86" fmla="*/ 36195 h 211455"/>
              <a:gd name="connsiteX87" fmla="*/ 1596390 w 1602316"/>
              <a:gd name="connsiteY87" fmla="*/ 28575 h 211455"/>
              <a:gd name="connsiteX88" fmla="*/ 1602105 w 1602316"/>
              <a:gd name="connsiteY88" fmla="*/ 17145 h 211455"/>
              <a:gd name="connsiteX89" fmla="*/ 1602105 w 1602316"/>
              <a:gd name="connsiteY89" fmla="*/ 0 h 21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602316" h="211455">
                <a:moveTo>
                  <a:pt x="0" y="13335"/>
                </a:moveTo>
                <a:cubicBezTo>
                  <a:pt x="635" y="16510"/>
                  <a:pt x="565" y="19912"/>
                  <a:pt x="1905" y="22860"/>
                </a:cubicBezTo>
                <a:cubicBezTo>
                  <a:pt x="3800" y="27029"/>
                  <a:pt x="6985" y="30480"/>
                  <a:pt x="9525" y="34290"/>
                </a:cubicBezTo>
                <a:cubicBezTo>
                  <a:pt x="10795" y="36195"/>
                  <a:pt x="11716" y="38386"/>
                  <a:pt x="13335" y="40005"/>
                </a:cubicBezTo>
                <a:cubicBezTo>
                  <a:pt x="15240" y="41910"/>
                  <a:pt x="17297" y="43675"/>
                  <a:pt x="19050" y="45720"/>
                </a:cubicBezTo>
                <a:cubicBezTo>
                  <a:pt x="28502" y="56747"/>
                  <a:pt x="20419" y="50443"/>
                  <a:pt x="30480" y="57150"/>
                </a:cubicBezTo>
                <a:cubicBezTo>
                  <a:pt x="38331" y="68926"/>
                  <a:pt x="29614" y="57439"/>
                  <a:pt x="40005" y="66675"/>
                </a:cubicBezTo>
                <a:cubicBezTo>
                  <a:pt x="44032" y="70255"/>
                  <a:pt x="47625" y="74295"/>
                  <a:pt x="51435" y="78105"/>
                </a:cubicBezTo>
                <a:cubicBezTo>
                  <a:pt x="53340" y="80010"/>
                  <a:pt x="54908" y="82326"/>
                  <a:pt x="57150" y="83820"/>
                </a:cubicBezTo>
                <a:cubicBezTo>
                  <a:pt x="59055" y="85090"/>
                  <a:pt x="61154" y="86109"/>
                  <a:pt x="62865" y="87630"/>
                </a:cubicBezTo>
                <a:cubicBezTo>
                  <a:pt x="66892" y="91210"/>
                  <a:pt x="71062" y="94749"/>
                  <a:pt x="74295" y="99060"/>
                </a:cubicBezTo>
                <a:cubicBezTo>
                  <a:pt x="76200" y="101600"/>
                  <a:pt x="77426" y="104835"/>
                  <a:pt x="80010" y="106680"/>
                </a:cubicBezTo>
                <a:cubicBezTo>
                  <a:pt x="82140" y="108202"/>
                  <a:pt x="85113" y="107866"/>
                  <a:pt x="87630" y="108585"/>
                </a:cubicBezTo>
                <a:cubicBezTo>
                  <a:pt x="89561" y="109137"/>
                  <a:pt x="91440" y="109855"/>
                  <a:pt x="93345" y="110490"/>
                </a:cubicBezTo>
                <a:cubicBezTo>
                  <a:pt x="106645" y="123790"/>
                  <a:pt x="91909" y="110758"/>
                  <a:pt x="104775" y="118110"/>
                </a:cubicBezTo>
                <a:cubicBezTo>
                  <a:pt x="107532" y="119685"/>
                  <a:pt x="109794" y="122004"/>
                  <a:pt x="112395" y="123825"/>
                </a:cubicBezTo>
                <a:cubicBezTo>
                  <a:pt x="116146" y="126451"/>
                  <a:pt x="120587" y="128207"/>
                  <a:pt x="123825" y="131445"/>
                </a:cubicBezTo>
                <a:cubicBezTo>
                  <a:pt x="125730" y="133350"/>
                  <a:pt x="127298" y="135666"/>
                  <a:pt x="129540" y="137160"/>
                </a:cubicBezTo>
                <a:cubicBezTo>
                  <a:pt x="131211" y="138274"/>
                  <a:pt x="133318" y="138537"/>
                  <a:pt x="135255" y="139065"/>
                </a:cubicBezTo>
                <a:cubicBezTo>
                  <a:pt x="140307" y="140443"/>
                  <a:pt x="145527" y="141219"/>
                  <a:pt x="150495" y="142875"/>
                </a:cubicBezTo>
                <a:cubicBezTo>
                  <a:pt x="159282" y="145804"/>
                  <a:pt x="154241" y="144386"/>
                  <a:pt x="165735" y="146685"/>
                </a:cubicBezTo>
                <a:cubicBezTo>
                  <a:pt x="167640" y="148590"/>
                  <a:pt x="169040" y="151195"/>
                  <a:pt x="171450" y="152400"/>
                </a:cubicBezTo>
                <a:cubicBezTo>
                  <a:pt x="174346" y="153848"/>
                  <a:pt x="177903" y="153281"/>
                  <a:pt x="180975" y="154305"/>
                </a:cubicBezTo>
                <a:cubicBezTo>
                  <a:pt x="183669" y="155203"/>
                  <a:pt x="185958" y="157060"/>
                  <a:pt x="188595" y="158115"/>
                </a:cubicBezTo>
                <a:cubicBezTo>
                  <a:pt x="192324" y="159607"/>
                  <a:pt x="196433" y="160129"/>
                  <a:pt x="200025" y="161925"/>
                </a:cubicBezTo>
                <a:cubicBezTo>
                  <a:pt x="202565" y="163195"/>
                  <a:pt x="204986" y="164738"/>
                  <a:pt x="207645" y="165735"/>
                </a:cubicBezTo>
                <a:cubicBezTo>
                  <a:pt x="210096" y="166654"/>
                  <a:pt x="212748" y="166921"/>
                  <a:pt x="215265" y="167640"/>
                </a:cubicBezTo>
                <a:cubicBezTo>
                  <a:pt x="217196" y="168192"/>
                  <a:pt x="219032" y="169058"/>
                  <a:pt x="220980" y="169545"/>
                </a:cubicBezTo>
                <a:cubicBezTo>
                  <a:pt x="224121" y="170330"/>
                  <a:pt x="227364" y="170665"/>
                  <a:pt x="230505" y="171450"/>
                </a:cubicBezTo>
                <a:cubicBezTo>
                  <a:pt x="232453" y="171937"/>
                  <a:pt x="234224" y="173133"/>
                  <a:pt x="236220" y="173355"/>
                </a:cubicBezTo>
                <a:cubicBezTo>
                  <a:pt x="245708" y="174409"/>
                  <a:pt x="255270" y="174625"/>
                  <a:pt x="264795" y="175260"/>
                </a:cubicBezTo>
                <a:cubicBezTo>
                  <a:pt x="269240" y="175895"/>
                  <a:pt x="273671" y="176640"/>
                  <a:pt x="278130" y="177165"/>
                </a:cubicBezTo>
                <a:cubicBezTo>
                  <a:pt x="284468" y="177911"/>
                  <a:pt x="290862" y="178167"/>
                  <a:pt x="297180" y="179070"/>
                </a:cubicBezTo>
                <a:cubicBezTo>
                  <a:pt x="299772" y="179440"/>
                  <a:pt x="302244" y="180407"/>
                  <a:pt x="304800" y="180975"/>
                </a:cubicBezTo>
                <a:cubicBezTo>
                  <a:pt x="307961" y="181677"/>
                  <a:pt x="311201" y="182028"/>
                  <a:pt x="314325" y="182880"/>
                </a:cubicBezTo>
                <a:cubicBezTo>
                  <a:pt x="318200" y="183937"/>
                  <a:pt x="321995" y="185280"/>
                  <a:pt x="325755" y="186690"/>
                </a:cubicBezTo>
                <a:cubicBezTo>
                  <a:pt x="330835" y="188595"/>
                  <a:pt x="335633" y="191580"/>
                  <a:pt x="340995" y="192405"/>
                </a:cubicBezTo>
                <a:cubicBezTo>
                  <a:pt x="352310" y="194146"/>
                  <a:pt x="363855" y="193675"/>
                  <a:pt x="375285" y="194310"/>
                </a:cubicBezTo>
                <a:cubicBezTo>
                  <a:pt x="378684" y="195160"/>
                  <a:pt x="389442" y="197978"/>
                  <a:pt x="392430" y="198120"/>
                </a:cubicBezTo>
                <a:cubicBezTo>
                  <a:pt x="415907" y="199238"/>
                  <a:pt x="439420" y="199390"/>
                  <a:pt x="462915" y="200025"/>
                </a:cubicBezTo>
                <a:cubicBezTo>
                  <a:pt x="475755" y="204305"/>
                  <a:pt x="469637" y="202779"/>
                  <a:pt x="493395" y="203835"/>
                </a:cubicBezTo>
                <a:cubicBezTo>
                  <a:pt x="513705" y="204738"/>
                  <a:pt x="534035" y="205105"/>
                  <a:pt x="554355" y="205740"/>
                </a:cubicBezTo>
                <a:cubicBezTo>
                  <a:pt x="596634" y="209584"/>
                  <a:pt x="577644" y="208310"/>
                  <a:pt x="647700" y="209550"/>
                </a:cubicBezTo>
                <a:lnTo>
                  <a:pt x="790575" y="211455"/>
                </a:lnTo>
                <a:lnTo>
                  <a:pt x="914400" y="209550"/>
                </a:lnTo>
                <a:lnTo>
                  <a:pt x="1072515" y="207645"/>
                </a:lnTo>
                <a:cubicBezTo>
                  <a:pt x="1075132" y="207585"/>
                  <a:pt x="1077543" y="206110"/>
                  <a:pt x="1080135" y="205740"/>
                </a:cubicBezTo>
                <a:cubicBezTo>
                  <a:pt x="1091302" y="204145"/>
                  <a:pt x="1116214" y="202619"/>
                  <a:pt x="1125855" y="201930"/>
                </a:cubicBezTo>
                <a:lnTo>
                  <a:pt x="1137285" y="198120"/>
                </a:lnTo>
                <a:cubicBezTo>
                  <a:pt x="1139190" y="197485"/>
                  <a:pt x="1141019" y="196545"/>
                  <a:pt x="1143000" y="196215"/>
                </a:cubicBezTo>
                <a:cubicBezTo>
                  <a:pt x="1146810" y="195580"/>
                  <a:pt x="1150642" y="195068"/>
                  <a:pt x="1154430" y="194310"/>
                </a:cubicBezTo>
                <a:cubicBezTo>
                  <a:pt x="1156997" y="193797"/>
                  <a:pt x="1159462" y="192803"/>
                  <a:pt x="1162050" y="192405"/>
                </a:cubicBezTo>
                <a:cubicBezTo>
                  <a:pt x="1167733" y="191531"/>
                  <a:pt x="1173480" y="191135"/>
                  <a:pt x="1179195" y="190500"/>
                </a:cubicBezTo>
                <a:cubicBezTo>
                  <a:pt x="1190932" y="186588"/>
                  <a:pt x="1178982" y="190192"/>
                  <a:pt x="1198245" y="186690"/>
                </a:cubicBezTo>
                <a:cubicBezTo>
                  <a:pt x="1213111" y="183987"/>
                  <a:pt x="1198121" y="185010"/>
                  <a:pt x="1217295" y="182880"/>
                </a:cubicBezTo>
                <a:cubicBezTo>
                  <a:pt x="1224895" y="182036"/>
                  <a:pt x="1232535" y="181610"/>
                  <a:pt x="1240155" y="180975"/>
                </a:cubicBezTo>
                <a:cubicBezTo>
                  <a:pt x="1243965" y="179705"/>
                  <a:pt x="1247723" y="178268"/>
                  <a:pt x="1251585" y="177165"/>
                </a:cubicBezTo>
                <a:cubicBezTo>
                  <a:pt x="1256620" y="175726"/>
                  <a:pt x="1261745" y="174625"/>
                  <a:pt x="1266825" y="173355"/>
                </a:cubicBezTo>
                <a:cubicBezTo>
                  <a:pt x="1269365" y="172720"/>
                  <a:pt x="1271961" y="172278"/>
                  <a:pt x="1274445" y="171450"/>
                </a:cubicBezTo>
                <a:cubicBezTo>
                  <a:pt x="1296453" y="164114"/>
                  <a:pt x="1275131" y="170623"/>
                  <a:pt x="1306830" y="163830"/>
                </a:cubicBezTo>
                <a:cubicBezTo>
                  <a:pt x="1308793" y="163409"/>
                  <a:pt x="1310585" y="162361"/>
                  <a:pt x="1312545" y="161925"/>
                </a:cubicBezTo>
                <a:cubicBezTo>
                  <a:pt x="1316316" y="161087"/>
                  <a:pt x="1320165" y="160655"/>
                  <a:pt x="1323975" y="160020"/>
                </a:cubicBezTo>
                <a:cubicBezTo>
                  <a:pt x="1337103" y="153456"/>
                  <a:pt x="1328033" y="156893"/>
                  <a:pt x="1348740" y="154305"/>
                </a:cubicBezTo>
                <a:cubicBezTo>
                  <a:pt x="1353195" y="153748"/>
                  <a:pt x="1357657" y="153203"/>
                  <a:pt x="1362075" y="152400"/>
                </a:cubicBezTo>
                <a:cubicBezTo>
                  <a:pt x="1364651" y="151932"/>
                  <a:pt x="1367097" y="150820"/>
                  <a:pt x="1369695" y="150495"/>
                </a:cubicBezTo>
                <a:cubicBezTo>
                  <a:pt x="1377282" y="149547"/>
                  <a:pt x="1384935" y="149225"/>
                  <a:pt x="1392555" y="148590"/>
                </a:cubicBezTo>
                <a:cubicBezTo>
                  <a:pt x="1394460" y="147955"/>
                  <a:pt x="1396339" y="147237"/>
                  <a:pt x="1398270" y="146685"/>
                </a:cubicBezTo>
                <a:cubicBezTo>
                  <a:pt x="1400787" y="145966"/>
                  <a:pt x="1403484" y="145811"/>
                  <a:pt x="1405890" y="144780"/>
                </a:cubicBezTo>
                <a:cubicBezTo>
                  <a:pt x="1424308" y="136887"/>
                  <a:pt x="1397348" y="144534"/>
                  <a:pt x="1419225" y="139065"/>
                </a:cubicBezTo>
                <a:cubicBezTo>
                  <a:pt x="1421130" y="137795"/>
                  <a:pt x="1422892" y="136279"/>
                  <a:pt x="1424940" y="135255"/>
                </a:cubicBezTo>
                <a:cubicBezTo>
                  <a:pt x="1426736" y="134357"/>
                  <a:pt x="1428912" y="134346"/>
                  <a:pt x="1430655" y="133350"/>
                </a:cubicBezTo>
                <a:cubicBezTo>
                  <a:pt x="1433412" y="131775"/>
                  <a:pt x="1435327" y="128814"/>
                  <a:pt x="1438275" y="127635"/>
                </a:cubicBezTo>
                <a:cubicBezTo>
                  <a:pt x="1441861" y="126200"/>
                  <a:pt x="1445895" y="126365"/>
                  <a:pt x="1449705" y="125730"/>
                </a:cubicBezTo>
                <a:cubicBezTo>
                  <a:pt x="1452245" y="123825"/>
                  <a:pt x="1454485" y="121435"/>
                  <a:pt x="1457325" y="120015"/>
                </a:cubicBezTo>
                <a:cubicBezTo>
                  <a:pt x="1459667" y="118844"/>
                  <a:pt x="1462389" y="118678"/>
                  <a:pt x="1464945" y="118110"/>
                </a:cubicBezTo>
                <a:cubicBezTo>
                  <a:pt x="1467012" y="117651"/>
                  <a:pt x="1479435" y="115406"/>
                  <a:pt x="1482090" y="114300"/>
                </a:cubicBezTo>
                <a:cubicBezTo>
                  <a:pt x="1487333" y="112116"/>
                  <a:pt x="1491820" y="108058"/>
                  <a:pt x="1497330" y="106680"/>
                </a:cubicBezTo>
                <a:cubicBezTo>
                  <a:pt x="1514518" y="102383"/>
                  <a:pt x="1507602" y="104526"/>
                  <a:pt x="1518285" y="100965"/>
                </a:cubicBezTo>
                <a:cubicBezTo>
                  <a:pt x="1522095" y="97155"/>
                  <a:pt x="1525232" y="92524"/>
                  <a:pt x="1529715" y="89535"/>
                </a:cubicBezTo>
                <a:cubicBezTo>
                  <a:pt x="1531620" y="88265"/>
                  <a:pt x="1533671" y="87191"/>
                  <a:pt x="1535430" y="85725"/>
                </a:cubicBezTo>
                <a:cubicBezTo>
                  <a:pt x="1537500" y="84000"/>
                  <a:pt x="1538953" y="81576"/>
                  <a:pt x="1541145" y="80010"/>
                </a:cubicBezTo>
                <a:cubicBezTo>
                  <a:pt x="1543456" y="78359"/>
                  <a:pt x="1546454" y="77851"/>
                  <a:pt x="1548765" y="76200"/>
                </a:cubicBezTo>
                <a:cubicBezTo>
                  <a:pt x="1550957" y="74634"/>
                  <a:pt x="1552453" y="72259"/>
                  <a:pt x="1554480" y="70485"/>
                </a:cubicBezTo>
                <a:cubicBezTo>
                  <a:pt x="1557540" y="67808"/>
                  <a:pt x="1560996" y="65600"/>
                  <a:pt x="1564005" y="62865"/>
                </a:cubicBezTo>
                <a:cubicBezTo>
                  <a:pt x="1567992" y="59241"/>
                  <a:pt x="1571625" y="55245"/>
                  <a:pt x="1575435" y="51435"/>
                </a:cubicBezTo>
                <a:cubicBezTo>
                  <a:pt x="1577340" y="49530"/>
                  <a:pt x="1578995" y="47336"/>
                  <a:pt x="1581150" y="45720"/>
                </a:cubicBezTo>
                <a:cubicBezTo>
                  <a:pt x="1590602" y="38631"/>
                  <a:pt x="1586128" y="41766"/>
                  <a:pt x="1594485" y="36195"/>
                </a:cubicBezTo>
                <a:cubicBezTo>
                  <a:pt x="1595120" y="33655"/>
                  <a:pt x="1595359" y="30981"/>
                  <a:pt x="1596390" y="28575"/>
                </a:cubicBezTo>
                <a:cubicBezTo>
                  <a:pt x="1598948" y="22607"/>
                  <a:pt x="1601551" y="23788"/>
                  <a:pt x="1602105" y="17145"/>
                </a:cubicBezTo>
                <a:cubicBezTo>
                  <a:pt x="1602580" y="11450"/>
                  <a:pt x="1602105" y="5715"/>
                  <a:pt x="1602105" y="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89567" y="1567336"/>
            <a:ext cx="511107" cy="470341"/>
          </a:xfrm>
          <a:prstGeom prst="ellipse">
            <a:avLst/>
          </a:prstGeom>
          <a:solidFill>
            <a:srgbClr val="C0C0C0"/>
          </a:solidFill>
          <a:ln w="12700">
            <a:solidFill>
              <a:srgbClr val="C0C0C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4667250" y="1409145"/>
            <a:ext cx="927735" cy="119098"/>
          </a:xfrm>
          <a:custGeom>
            <a:avLst/>
            <a:gdLst>
              <a:gd name="connsiteX0" fmla="*/ 0 w 927735"/>
              <a:gd name="connsiteY0" fmla="*/ 127635 h 127635"/>
              <a:gd name="connsiteX1" fmla="*/ 13335 w 927735"/>
              <a:gd name="connsiteY1" fmla="*/ 125730 h 127635"/>
              <a:gd name="connsiteX2" fmla="*/ 19050 w 927735"/>
              <a:gd name="connsiteY2" fmla="*/ 121920 h 127635"/>
              <a:gd name="connsiteX3" fmla="*/ 24765 w 927735"/>
              <a:gd name="connsiteY3" fmla="*/ 120015 h 127635"/>
              <a:gd name="connsiteX4" fmla="*/ 34290 w 927735"/>
              <a:gd name="connsiteY4" fmla="*/ 108585 h 127635"/>
              <a:gd name="connsiteX5" fmla="*/ 40005 w 927735"/>
              <a:gd name="connsiteY5" fmla="*/ 106680 h 127635"/>
              <a:gd name="connsiteX6" fmla="*/ 49530 w 927735"/>
              <a:gd name="connsiteY6" fmla="*/ 97155 h 127635"/>
              <a:gd name="connsiteX7" fmla="*/ 53340 w 927735"/>
              <a:gd name="connsiteY7" fmla="*/ 91440 h 127635"/>
              <a:gd name="connsiteX8" fmla="*/ 59055 w 927735"/>
              <a:gd name="connsiteY8" fmla="*/ 89535 h 127635"/>
              <a:gd name="connsiteX9" fmla="*/ 70485 w 927735"/>
              <a:gd name="connsiteY9" fmla="*/ 83820 h 127635"/>
              <a:gd name="connsiteX10" fmla="*/ 72390 w 927735"/>
              <a:gd name="connsiteY10" fmla="*/ 78105 h 127635"/>
              <a:gd name="connsiteX11" fmla="*/ 78105 w 927735"/>
              <a:gd name="connsiteY11" fmla="*/ 76200 h 127635"/>
              <a:gd name="connsiteX12" fmla="*/ 83820 w 927735"/>
              <a:gd name="connsiteY12" fmla="*/ 72390 h 127635"/>
              <a:gd name="connsiteX13" fmla="*/ 91440 w 927735"/>
              <a:gd name="connsiteY13" fmla="*/ 70485 h 127635"/>
              <a:gd name="connsiteX14" fmla="*/ 104775 w 927735"/>
              <a:gd name="connsiteY14" fmla="*/ 66675 h 127635"/>
              <a:gd name="connsiteX15" fmla="*/ 110490 w 927735"/>
              <a:gd name="connsiteY15" fmla="*/ 60960 h 127635"/>
              <a:gd name="connsiteX16" fmla="*/ 133350 w 927735"/>
              <a:gd name="connsiteY16" fmla="*/ 55245 h 127635"/>
              <a:gd name="connsiteX17" fmla="*/ 140970 w 927735"/>
              <a:gd name="connsiteY17" fmla="*/ 51435 h 127635"/>
              <a:gd name="connsiteX18" fmla="*/ 146685 w 927735"/>
              <a:gd name="connsiteY18" fmla="*/ 49530 h 127635"/>
              <a:gd name="connsiteX19" fmla="*/ 152400 w 927735"/>
              <a:gd name="connsiteY19" fmla="*/ 45720 h 127635"/>
              <a:gd name="connsiteX20" fmla="*/ 158115 w 927735"/>
              <a:gd name="connsiteY20" fmla="*/ 43815 h 127635"/>
              <a:gd name="connsiteX21" fmla="*/ 165735 w 927735"/>
              <a:gd name="connsiteY21" fmla="*/ 40005 h 127635"/>
              <a:gd name="connsiteX22" fmla="*/ 180975 w 927735"/>
              <a:gd name="connsiteY22" fmla="*/ 36195 h 127635"/>
              <a:gd name="connsiteX23" fmla="*/ 194310 w 927735"/>
              <a:gd name="connsiteY23" fmla="*/ 30480 h 127635"/>
              <a:gd name="connsiteX24" fmla="*/ 215265 w 927735"/>
              <a:gd name="connsiteY24" fmla="*/ 26670 h 127635"/>
              <a:gd name="connsiteX25" fmla="*/ 251460 w 927735"/>
              <a:gd name="connsiteY25" fmla="*/ 24765 h 127635"/>
              <a:gd name="connsiteX26" fmla="*/ 266700 w 927735"/>
              <a:gd name="connsiteY26" fmla="*/ 20955 h 127635"/>
              <a:gd name="connsiteX27" fmla="*/ 274320 w 927735"/>
              <a:gd name="connsiteY27" fmla="*/ 19050 h 127635"/>
              <a:gd name="connsiteX28" fmla="*/ 295275 w 927735"/>
              <a:gd name="connsiteY28" fmla="*/ 17145 h 127635"/>
              <a:gd name="connsiteX29" fmla="*/ 327660 w 927735"/>
              <a:gd name="connsiteY29" fmla="*/ 7620 h 127635"/>
              <a:gd name="connsiteX30" fmla="*/ 401955 w 927735"/>
              <a:gd name="connsiteY30" fmla="*/ 1905 h 127635"/>
              <a:gd name="connsiteX31" fmla="*/ 548640 w 927735"/>
              <a:gd name="connsiteY31" fmla="*/ 0 h 127635"/>
              <a:gd name="connsiteX32" fmla="*/ 661035 w 927735"/>
              <a:gd name="connsiteY32" fmla="*/ 1905 h 127635"/>
              <a:gd name="connsiteX33" fmla="*/ 714375 w 927735"/>
              <a:gd name="connsiteY33" fmla="*/ 5715 h 127635"/>
              <a:gd name="connsiteX34" fmla="*/ 727710 w 927735"/>
              <a:gd name="connsiteY34" fmla="*/ 9525 h 127635"/>
              <a:gd name="connsiteX35" fmla="*/ 733425 w 927735"/>
              <a:gd name="connsiteY35" fmla="*/ 11430 h 127635"/>
              <a:gd name="connsiteX36" fmla="*/ 744855 w 927735"/>
              <a:gd name="connsiteY36" fmla="*/ 19050 h 127635"/>
              <a:gd name="connsiteX37" fmla="*/ 752475 w 927735"/>
              <a:gd name="connsiteY37" fmla="*/ 24765 h 127635"/>
              <a:gd name="connsiteX38" fmla="*/ 763905 w 927735"/>
              <a:gd name="connsiteY38" fmla="*/ 26670 h 127635"/>
              <a:gd name="connsiteX39" fmla="*/ 773430 w 927735"/>
              <a:gd name="connsiteY39" fmla="*/ 28575 h 127635"/>
              <a:gd name="connsiteX40" fmla="*/ 786765 w 927735"/>
              <a:gd name="connsiteY40" fmla="*/ 34290 h 127635"/>
              <a:gd name="connsiteX41" fmla="*/ 802005 w 927735"/>
              <a:gd name="connsiteY41" fmla="*/ 38100 h 127635"/>
              <a:gd name="connsiteX42" fmla="*/ 807720 w 927735"/>
              <a:gd name="connsiteY42" fmla="*/ 41910 h 127635"/>
              <a:gd name="connsiteX43" fmla="*/ 815340 w 927735"/>
              <a:gd name="connsiteY43" fmla="*/ 43815 h 127635"/>
              <a:gd name="connsiteX44" fmla="*/ 826770 w 927735"/>
              <a:gd name="connsiteY44" fmla="*/ 47625 h 127635"/>
              <a:gd name="connsiteX45" fmla="*/ 832485 w 927735"/>
              <a:gd name="connsiteY45" fmla="*/ 49530 h 127635"/>
              <a:gd name="connsiteX46" fmla="*/ 849630 w 927735"/>
              <a:gd name="connsiteY46" fmla="*/ 62865 h 127635"/>
              <a:gd name="connsiteX47" fmla="*/ 861060 w 927735"/>
              <a:gd name="connsiteY47" fmla="*/ 66675 h 127635"/>
              <a:gd name="connsiteX48" fmla="*/ 880110 w 927735"/>
              <a:gd name="connsiteY48" fmla="*/ 80010 h 127635"/>
              <a:gd name="connsiteX49" fmla="*/ 885825 w 927735"/>
              <a:gd name="connsiteY49" fmla="*/ 83820 h 127635"/>
              <a:gd name="connsiteX50" fmla="*/ 889635 w 927735"/>
              <a:gd name="connsiteY50" fmla="*/ 89535 h 127635"/>
              <a:gd name="connsiteX51" fmla="*/ 897255 w 927735"/>
              <a:gd name="connsiteY51" fmla="*/ 91440 h 127635"/>
              <a:gd name="connsiteX52" fmla="*/ 904875 w 927735"/>
              <a:gd name="connsiteY52" fmla="*/ 95250 h 127635"/>
              <a:gd name="connsiteX53" fmla="*/ 916305 w 927735"/>
              <a:gd name="connsiteY53" fmla="*/ 100965 h 127635"/>
              <a:gd name="connsiteX54" fmla="*/ 918210 w 927735"/>
              <a:gd name="connsiteY54" fmla="*/ 106680 h 127635"/>
              <a:gd name="connsiteX55" fmla="*/ 923925 w 927735"/>
              <a:gd name="connsiteY55" fmla="*/ 110490 h 127635"/>
              <a:gd name="connsiteX56" fmla="*/ 927735 w 927735"/>
              <a:gd name="connsiteY56" fmla="*/ 114300 h 12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27735" h="127635">
                <a:moveTo>
                  <a:pt x="0" y="127635"/>
                </a:moveTo>
                <a:cubicBezTo>
                  <a:pt x="4445" y="127000"/>
                  <a:pt x="9034" y="127020"/>
                  <a:pt x="13335" y="125730"/>
                </a:cubicBezTo>
                <a:cubicBezTo>
                  <a:pt x="15528" y="125072"/>
                  <a:pt x="17002" y="122944"/>
                  <a:pt x="19050" y="121920"/>
                </a:cubicBezTo>
                <a:cubicBezTo>
                  <a:pt x="20846" y="121022"/>
                  <a:pt x="22860" y="120650"/>
                  <a:pt x="24765" y="120015"/>
                </a:cubicBezTo>
                <a:cubicBezTo>
                  <a:pt x="27576" y="115798"/>
                  <a:pt x="29890" y="111519"/>
                  <a:pt x="34290" y="108585"/>
                </a:cubicBezTo>
                <a:cubicBezTo>
                  <a:pt x="35961" y="107471"/>
                  <a:pt x="38100" y="107315"/>
                  <a:pt x="40005" y="106680"/>
                </a:cubicBezTo>
                <a:cubicBezTo>
                  <a:pt x="50165" y="91440"/>
                  <a:pt x="36830" y="109855"/>
                  <a:pt x="49530" y="97155"/>
                </a:cubicBezTo>
                <a:cubicBezTo>
                  <a:pt x="51149" y="95536"/>
                  <a:pt x="51552" y="92870"/>
                  <a:pt x="53340" y="91440"/>
                </a:cubicBezTo>
                <a:cubicBezTo>
                  <a:pt x="54908" y="90186"/>
                  <a:pt x="57259" y="90433"/>
                  <a:pt x="59055" y="89535"/>
                </a:cubicBezTo>
                <a:cubicBezTo>
                  <a:pt x="73827" y="82149"/>
                  <a:pt x="56120" y="88608"/>
                  <a:pt x="70485" y="83820"/>
                </a:cubicBezTo>
                <a:cubicBezTo>
                  <a:pt x="71120" y="81915"/>
                  <a:pt x="70970" y="79525"/>
                  <a:pt x="72390" y="78105"/>
                </a:cubicBezTo>
                <a:cubicBezTo>
                  <a:pt x="73810" y="76685"/>
                  <a:pt x="76309" y="77098"/>
                  <a:pt x="78105" y="76200"/>
                </a:cubicBezTo>
                <a:cubicBezTo>
                  <a:pt x="80153" y="75176"/>
                  <a:pt x="81716" y="73292"/>
                  <a:pt x="83820" y="72390"/>
                </a:cubicBezTo>
                <a:cubicBezTo>
                  <a:pt x="86226" y="71359"/>
                  <a:pt x="88923" y="71204"/>
                  <a:pt x="91440" y="70485"/>
                </a:cubicBezTo>
                <a:cubicBezTo>
                  <a:pt x="110571" y="65019"/>
                  <a:pt x="80954" y="72630"/>
                  <a:pt x="104775" y="66675"/>
                </a:cubicBezTo>
                <a:cubicBezTo>
                  <a:pt x="106680" y="64770"/>
                  <a:pt x="108135" y="62268"/>
                  <a:pt x="110490" y="60960"/>
                </a:cubicBezTo>
                <a:cubicBezTo>
                  <a:pt x="116959" y="57366"/>
                  <a:pt x="126254" y="56428"/>
                  <a:pt x="133350" y="55245"/>
                </a:cubicBezTo>
                <a:cubicBezTo>
                  <a:pt x="135890" y="53975"/>
                  <a:pt x="138360" y="52554"/>
                  <a:pt x="140970" y="51435"/>
                </a:cubicBezTo>
                <a:cubicBezTo>
                  <a:pt x="142816" y="50644"/>
                  <a:pt x="144889" y="50428"/>
                  <a:pt x="146685" y="49530"/>
                </a:cubicBezTo>
                <a:cubicBezTo>
                  <a:pt x="148733" y="48506"/>
                  <a:pt x="150352" y="46744"/>
                  <a:pt x="152400" y="45720"/>
                </a:cubicBezTo>
                <a:cubicBezTo>
                  <a:pt x="154196" y="44822"/>
                  <a:pt x="156269" y="44606"/>
                  <a:pt x="158115" y="43815"/>
                </a:cubicBezTo>
                <a:cubicBezTo>
                  <a:pt x="160725" y="42696"/>
                  <a:pt x="163041" y="40903"/>
                  <a:pt x="165735" y="40005"/>
                </a:cubicBezTo>
                <a:cubicBezTo>
                  <a:pt x="170703" y="38349"/>
                  <a:pt x="176007" y="37851"/>
                  <a:pt x="180975" y="36195"/>
                </a:cubicBezTo>
                <a:cubicBezTo>
                  <a:pt x="197331" y="30743"/>
                  <a:pt x="180994" y="33809"/>
                  <a:pt x="194310" y="30480"/>
                </a:cubicBezTo>
                <a:cubicBezTo>
                  <a:pt x="197458" y="29693"/>
                  <a:pt x="212767" y="26870"/>
                  <a:pt x="215265" y="26670"/>
                </a:cubicBezTo>
                <a:cubicBezTo>
                  <a:pt x="227308" y="25707"/>
                  <a:pt x="239395" y="25400"/>
                  <a:pt x="251460" y="24765"/>
                </a:cubicBezTo>
                <a:lnTo>
                  <a:pt x="266700" y="20955"/>
                </a:lnTo>
                <a:cubicBezTo>
                  <a:pt x="269240" y="20320"/>
                  <a:pt x="271713" y="19287"/>
                  <a:pt x="274320" y="19050"/>
                </a:cubicBezTo>
                <a:lnTo>
                  <a:pt x="295275" y="17145"/>
                </a:lnTo>
                <a:cubicBezTo>
                  <a:pt x="305489" y="13740"/>
                  <a:pt x="316955" y="9149"/>
                  <a:pt x="327660" y="7620"/>
                </a:cubicBezTo>
                <a:cubicBezTo>
                  <a:pt x="355648" y="3622"/>
                  <a:pt x="361463" y="2431"/>
                  <a:pt x="401955" y="1905"/>
                </a:cubicBezTo>
                <a:lnTo>
                  <a:pt x="548640" y="0"/>
                </a:lnTo>
                <a:lnTo>
                  <a:pt x="661035" y="1905"/>
                </a:lnTo>
                <a:cubicBezTo>
                  <a:pt x="693548" y="2728"/>
                  <a:pt x="690825" y="2771"/>
                  <a:pt x="714375" y="5715"/>
                </a:cubicBezTo>
                <a:cubicBezTo>
                  <a:pt x="728078" y="10283"/>
                  <a:pt x="710966" y="4741"/>
                  <a:pt x="727710" y="9525"/>
                </a:cubicBezTo>
                <a:cubicBezTo>
                  <a:pt x="729641" y="10077"/>
                  <a:pt x="731670" y="10455"/>
                  <a:pt x="733425" y="11430"/>
                </a:cubicBezTo>
                <a:cubicBezTo>
                  <a:pt x="737428" y="13654"/>
                  <a:pt x="741192" y="16303"/>
                  <a:pt x="744855" y="19050"/>
                </a:cubicBezTo>
                <a:cubicBezTo>
                  <a:pt x="747395" y="20955"/>
                  <a:pt x="749527" y="23586"/>
                  <a:pt x="752475" y="24765"/>
                </a:cubicBezTo>
                <a:cubicBezTo>
                  <a:pt x="756061" y="26200"/>
                  <a:pt x="760105" y="25979"/>
                  <a:pt x="763905" y="26670"/>
                </a:cubicBezTo>
                <a:cubicBezTo>
                  <a:pt x="767091" y="27249"/>
                  <a:pt x="770255" y="27940"/>
                  <a:pt x="773430" y="28575"/>
                </a:cubicBezTo>
                <a:cubicBezTo>
                  <a:pt x="779675" y="31697"/>
                  <a:pt x="780598" y="32608"/>
                  <a:pt x="786765" y="34290"/>
                </a:cubicBezTo>
                <a:cubicBezTo>
                  <a:pt x="791817" y="35668"/>
                  <a:pt x="802005" y="38100"/>
                  <a:pt x="802005" y="38100"/>
                </a:cubicBezTo>
                <a:cubicBezTo>
                  <a:pt x="803910" y="39370"/>
                  <a:pt x="805616" y="41008"/>
                  <a:pt x="807720" y="41910"/>
                </a:cubicBezTo>
                <a:cubicBezTo>
                  <a:pt x="810126" y="42941"/>
                  <a:pt x="812832" y="43063"/>
                  <a:pt x="815340" y="43815"/>
                </a:cubicBezTo>
                <a:cubicBezTo>
                  <a:pt x="819187" y="44969"/>
                  <a:pt x="822960" y="46355"/>
                  <a:pt x="826770" y="47625"/>
                </a:cubicBezTo>
                <a:lnTo>
                  <a:pt x="832485" y="49530"/>
                </a:lnTo>
                <a:cubicBezTo>
                  <a:pt x="837416" y="54461"/>
                  <a:pt x="842794" y="60586"/>
                  <a:pt x="849630" y="62865"/>
                </a:cubicBezTo>
                <a:lnTo>
                  <a:pt x="861060" y="66675"/>
                </a:lnTo>
                <a:cubicBezTo>
                  <a:pt x="872343" y="75137"/>
                  <a:pt x="866038" y="70629"/>
                  <a:pt x="880110" y="80010"/>
                </a:cubicBezTo>
                <a:lnTo>
                  <a:pt x="885825" y="83820"/>
                </a:lnTo>
                <a:cubicBezTo>
                  <a:pt x="887095" y="85725"/>
                  <a:pt x="887730" y="88265"/>
                  <a:pt x="889635" y="89535"/>
                </a:cubicBezTo>
                <a:cubicBezTo>
                  <a:pt x="891813" y="90987"/>
                  <a:pt x="894804" y="90521"/>
                  <a:pt x="897255" y="91440"/>
                </a:cubicBezTo>
                <a:cubicBezTo>
                  <a:pt x="899914" y="92437"/>
                  <a:pt x="902265" y="94131"/>
                  <a:pt x="904875" y="95250"/>
                </a:cubicBezTo>
                <a:cubicBezTo>
                  <a:pt x="915917" y="99982"/>
                  <a:pt x="905322" y="93643"/>
                  <a:pt x="916305" y="100965"/>
                </a:cubicBezTo>
                <a:cubicBezTo>
                  <a:pt x="916940" y="102870"/>
                  <a:pt x="916956" y="105112"/>
                  <a:pt x="918210" y="106680"/>
                </a:cubicBezTo>
                <a:cubicBezTo>
                  <a:pt x="919640" y="108468"/>
                  <a:pt x="922137" y="109060"/>
                  <a:pt x="923925" y="110490"/>
                </a:cubicBezTo>
                <a:cubicBezTo>
                  <a:pt x="925327" y="111612"/>
                  <a:pt x="926465" y="113030"/>
                  <a:pt x="927735" y="114300"/>
                </a:cubicBez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993221" y="1667795"/>
            <a:ext cx="303799" cy="269423"/>
          </a:xfrm>
          <a:prstGeom prst="ellipse">
            <a:avLst/>
          </a:prstGeom>
          <a:solidFill>
            <a:srgbClr val="4D4D4D"/>
          </a:solidFill>
          <a:ln w="1270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 rot="20916691">
            <a:off x="4984875" y="1645723"/>
            <a:ext cx="174446" cy="179599"/>
          </a:xfrm>
          <a:custGeom>
            <a:avLst/>
            <a:gdLst>
              <a:gd name="connsiteX0" fmla="*/ 11430 w 110490"/>
              <a:gd name="connsiteY0" fmla="*/ 60960 h 192473"/>
              <a:gd name="connsiteX1" fmla="*/ 9525 w 110490"/>
              <a:gd name="connsiteY1" fmla="*/ 70485 h 192473"/>
              <a:gd name="connsiteX2" fmla="*/ 5715 w 110490"/>
              <a:gd name="connsiteY2" fmla="*/ 100965 h 192473"/>
              <a:gd name="connsiteX3" fmla="*/ 3810 w 110490"/>
              <a:gd name="connsiteY3" fmla="*/ 108585 h 192473"/>
              <a:gd name="connsiteX4" fmla="*/ 0 w 110490"/>
              <a:gd name="connsiteY4" fmla="*/ 120015 h 192473"/>
              <a:gd name="connsiteX5" fmla="*/ 1905 w 110490"/>
              <a:gd name="connsiteY5" fmla="*/ 133350 h 192473"/>
              <a:gd name="connsiteX6" fmla="*/ 3810 w 110490"/>
              <a:gd name="connsiteY6" fmla="*/ 139065 h 192473"/>
              <a:gd name="connsiteX7" fmla="*/ 7620 w 110490"/>
              <a:gd name="connsiteY7" fmla="*/ 154305 h 192473"/>
              <a:gd name="connsiteX8" fmla="*/ 15240 w 110490"/>
              <a:gd name="connsiteY8" fmla="*/ 173355 h 192473"/>
              <a:gd name="connsiteX9" fmla="*/ 20955 w 110490"/>
              <a:gd name="connsiteY9" fmla="*/ 177165 h 192473"/>
              <a:gd name="connsiteX10" fmla="*/ 30480 w 110490"/>
              <a:gd name="connsiteY10" fmla="*/ 188595 h 192473"/>
              <a:gd name="connsiteX11" fmla="*/ 41910 w 110490"/>
              <a:gd name="connsiteY11" fmla="*/ 192405 h 192473"/>
              <a:gd name="connsiteX12" fmla="*/ 80010 w 110490"/>
              <a:gd name="connsiteY12" fmla="*/ 188595 h 192473"/>
              <a:gd name="connsiteX13" fmla="*/ 85725 w 110490"/>
              <a:gd name="connsiteY13" fmla="*/ 184785 h 192473"/>
              <a:gd name="connsiteX14" fmla="*/ 89535 w 110490"/>
              <a:gd name="connsiteY14" fmla="*/ 179070 h 192473"/>
              <a:gd name="connsiteX15" fmla="*/ 83820 w 110490"/>
              <a:gd name="connsiteY15" fmla="*/ 144780 h 192473"/>
              <a:gd name="connsiteX16" fmla="*/ 81915 w 110490"/>
              <a:gd name="connsiteY16" fmla="*/ 139065 h 192473"/>
              <a:gd name="connsiteX17" fmla="*/ 80010 w 110490"/>
              <a:gd name="connsiteY17" fmla="*/ 133350 h 192473"/>
              <a:gd name="connsiteX18" fmla="*/ 81915 w 110490"/>
              <a:gd name="connsiteY18" fmla="*/ 106680 h 192473"/>
              <a:gd name="connsiteX19" fmla="*/ 83820 w 110490"/>
              <a:gd name="connsiteY19" fmla="*/ 100965 h 192473"/>
              <a:gd name="connsiteX20" fmla="*/ 89535 w 110490"/>
              <a:gd name="connsiteY20" fmla="*/ 95250 h 192473"/>
              <a:gd name="connsiteX21" fmla="*/ 100965 w 110490"/>
              <a:gd name="connsiteY21" fmla="*/ 72390 h 192473"/>
              <a:gd name="connsiteX22" fmla="*/ 106680 w 110490"/>
              <a:gd name="connsiteY22" fmla="*/ 68580 h 192473"/>
              <a:gd name="connsiteX23" fmla="*/ 108585 w 110490"/>
              <a:gd name="connsiteY23" fmla="*/ 53340 h 192473"/>
              <a:gd name="connsiteX24" fmla="*/ 110490 w 110490"/>
              <a:gd name="connsiteY24" fmla="*/ 40005 h 192473"/>
              <a:gd name="connsiteX25" fmla="*/ 108585 w 110490"/>
              <a:gd name="connsiteY25" fmla="*/ 30480 h 192473"/>
              <a:gd name="connsiteX26" fmla="*/ 106680 w 110490"/>
              <a:gd name="connsiteY26" fmla="*/ 22860 h 192473"/>
              <a:gd name="connsiteX27" fmla="*/ 102870 w 110490"/>
              <a:gd name="connsiteY27" fmla="*/ 17145 h 192473"/>
              <a:gd name="connsiteX28" fmla="*/ 91440 w 110490"/>
              <a:gd name="connsiteY28" fmla="*/ 7620 h 192473"/>
              <a:gd name="connsiteX29" fmla="*/ 57150 w 110490"/>
              <a:gd name="connsiteY29" fmla="*/ 0 h 192473"/>
              <a:gd name="connsiteX30" fmla="*/ 34290 w 110490"/>
              <a:gd name="connsiteY30" fmla="*/ 1905 h 192473"/>
              <a:gd name="connsiteX31" fmla="*/ 28575 w 110490"/>
              <a:gd name="connsiteY31" fmla="*/ 3810 h 192473"/>
              <a:gd name="connsiteX32" fmla="*/ 17145 w 110490"/>
              <a:gd name="connsiteY32" fmla="*/ 3810 h 19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0490" h="192473">
                <a:moveTo>
                  <a:pt x="11430" y="60960"/>
                </a:moveTo>
                <a:cubicBezTo>
                  <a:pt x="10795" y="64135"/>
                  <a:pt x="9927" y="67272"/>
                  <a:pt x="9525" y="70485"/>
                </a:cubicBezTo>
                <a:cubicBezTo>
                  <a:pt x="6458" y="95022"/>
                  <a:pt x="9397" y="84397"/>
                  <a:pt x="5715" y="100965"/>
                </a:cubicBezTo>
                <a:cubicBezTo>
                  <a:pt x="5147" y="103521"/>
                  <a:pt x="4562" y="106077"/>
                  <a:pt x="3810" y="108585"/>
                </a:cubicBezTo>
                <a:cubicBezTo>
                  <a:pt x="2656" y="112432"/>
                  <a:pt x="0" y="120015"/>
                  <a:pt x="0" y="120015"/>
                </a:cubicBezTo>
                <a:cubicBezTo>
                  <a:pt x="635" y="124460"/>
                  <a:pt x="1024" y="128947"/>
                  <a:pt x="1905" y="133350"/>
                </a:cubicBezTo>
                <a:cubicBezTo>
                  <a:pt x="2299" y="135319"/>
                  <a:pt x="3282" y="137128"/>
                  <a:pt x="3810" y="139065"/>
                </a:cubicBezTo>
                <a:cubicBezTo>
                  <a:pt x="5188" y="144117"/>
                  <a:pt x="6350" y="149225"/>
                  <a:pt x="7620" y="154305"/>
                </a:cubicBezTo>
                <a:cubicBezTo>
                  <a:pt x="9223" y="160718"/>
                  <a:pt x="10318" y="168433"/>
                  <a:pt x="15240" y="173355"/>
                </a:cubicBezTo>
                <a:cubicBezTo>
                  <a:pt x="16859" y="174974"/>
                  <a:pt x="19050" y="175895"/>
                  <a:pt x="20955" y="177165"/>
                </a:cubicBezTo>
                <a:cubicBezTo>
                  <a:pt x="23326" y="180722"/>
                  <a:pt x="26597" y="186438"/>
                  <a:pt x="30480" y="188595"/>
                </a:cubicBezTo>
                <a:cubicBezTo>
                  <a:pt x="33991" y="190545"/>
                  <a:pt x="41910" y="192405"/>
                  <a:pt x="41910" y="192405"/>
                </a:cubicBezTo>
                <a:cubicBezTo>
                  <a:pt x="43803" y="192294"/>
                  <a:pt x="70071" y="193565"/>
                  <a:pt x="80010" y="188595"/>
                </a:cubicBezTo>
                <a:cubicBezTo>
                  <a:pt x="82058" y="187571"/>
                  <a:pt x="83820" y="186055"/>
                  <a:pt x="85725" y="184785"/>
                </a:cubicBezTo>
                <a:cubicBezTo>
                  <a:pt x="86995" y="182880"/>
                  <a:pt x="89383" y="181354"/>
                  <a:pt x="89535" y="179070"/>
                </a:cubicBezTo>
                <a:cubicBezTo>
                  <a:pt x="90654" y="162281"/>
                  <a:pt x="88284" y="158173"/>
                  <a:pt x="83820" y="144780"/>
                </a:cubicBezTo>
                <a:lnTo>
                  <a:pt x="81915" y="139065"/>
                </a:lnTo>
                <a:lnTo>
                  <a:pt x="80010" y="133350"/>
                </a:lnTo>
                <a:cubicBezTo>
                  <a:pt x="80645" y="124460"/>
                  <a:pt x="80874" y="115532"/>
                  <a:pt x="81915" y="106680"/>
                </a:cubicBezTo>
                <a:cubicBezTo>
                  <a:pt x="82150" y="104686"/>
                  <a:pt x="82706" y="102636"/>
                  <a:pt x="83820" y="100965"/>
                </a:cubicBezTo>
                <a:cubicBezTo>
                  <a:pt x="85314" y="98723"/>
                  <a:pt x="87630" y="97155"/>
                  <a:pt x="89535" y="95250"/>
                </a:cubicBezTo>
                <a:cubicBezTo>
                  <a:pt x="91708" y="88730"/>
                  <a:pt x="94634" y="76610"/>
                  <a:pt x="100965" y="72390"/>
                </a:cubicBezTo>
                <a:lnTo>
                  <a:pt x="106680" y="68580"/>
                </a:lnTo>
                <a:cubicBezTo>
                  <a:pt x="107315" y="63500"/>
                  <a:pt x="107908" y="58415"/>
                  <a:pt x="108585" y="53340"/>
                </a:cubicBezTo>
                <a:cubicBezTo>
                  <a:pt x="109178" y="48889"/>
                  <a:pt x="110490" y="44495"/>
                  <a:pt x="110490" y="40005"/>
                </a:cubicBezTo>
                <a:cubicBezTo>
                  <a:pt x="110490" y="36767"/>
                  <a:pt x="109287" y="33641"/>
                  <a:pt x="108585" y="30480"/>
                </a:cubicBezTo>
                <a:cubicBezTo>
                  <a:pt x="108017" y="27924"/>
                  <a:pt x="107711" y="25266"/>
                  <a:pt x="106680" y="22860"/>
                </a:cubicBezTo>
                <a:cubicBezTo>
                  <a:pt x="105778" y="20756"/>
                  <a:pt x="104336" y="18904"/>
                  <a:pt x="102870" y="17145"/>
                </a:cubicBezTo>
                <a:cubicBezTo>
                  <a:pt x="100231" y="13978"/>
                  <a:pt x="95407" y="9383"/>
                  <a:pt x="91440" y="7620"/>
                </a:cubicBezTo>
                <a:cubicBezTo>
                  <a:pt x="80621" y="2811"/>
                  <a:pt x="68706" y="1651"/>
                  <a:pt x="57150" y="0"/>
                </a:cubicBezTo>
                <a:cubicBezTo>
                  <a:pt x="49530" y="635"/>
                  <a:pt x="41869" y="894"/>
                  <a:pt x="34290" y="1905"/>
                </a:cubicBezTo>
                <a:cubicBezTo>
                  <a:pt x="32300" y="2170"/>
                  <a:pt x="30571" y="3588"/>
                  <a:pt x="28575" y="3810"/>
                </a:cubicBezTo>
                <a:cubicBezTo>
                  <a:pt x="24788" y="4231"/>
                  <a:pt x="20955" y="3810"/>
                  <a:pt x="17145" y="3810"/>
                </a:cubicBezTo>
              </a:path>
            </a:pathLst>
          </a:custGeom>
          <a:solidFill>
            <a:srgbClr val="FFFFFF"/>
          </a:solidFill>
          <a:ln w="12700"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>
            <a:off x="4533901" y="1519356"/>
            <a:ext cx="1242060" cy="142206"/>
          </a:xfrm>
          <a:custGeom>
            <a:avLst/>
            <a:gdLst>
              <a:gd name="connsiteX0" fmla="*/ 0 w 1232535"/>
              <a:gd name="connsiteY0" fmla="*/ 125730 h 152400"/>
              <a:gd name="connsiteX1" fmla="*/ 9525 w 1232535"/>
              <a:gd name="connsiteY1" fmla="*/ 123825 h 152400"/>
              <a:gd name="connsiteX2" fmla="*/ 15240 w 1232535"/>
              <a:gd name="connsiteY2" fmla="*/ 118110 h 152400"/>
              <a:gd name="connsiteX3" fmla="*/ 28575 w 1232535"/>
              <a:gd name="connsiteY3" fmla="*/ 116205 h 152400"/>
              <a:gd name="connsiteX4" fmla="*/ 47625 w 1232535"/>
              <a:gd name="connsiteY4" fmla="*/ 110490 h 152400"/>
              <a:gd name="connsiteX5" fmla="*/ 59055 w 1232535"/>
              <a:gd name="connsiteY5" fmla="*/ 106680 h 152400"/>
              <a:gd name="connsiteX6" fmla="*/ 66675 w 1232535"/>
              <a:gd name="connsiteY6" fmla="*/ 104775 h 152400"/>
              <a:gd name="connsiteX7" fmla="*/ 78105 w 1232535"/>
              <a:gd name="connsiteY7" fmla="*/ 95250 h 152400"/>
              <a:gd name="connsiteX8" fmla="*/ 100965 w 1232535"/>
              <a:gd name="connsiteY8" fmla="*/ 89535 h 152400"/>
              <a:gd name="connsiteX9" fmla="*/ 123825 w 1232535"/>
              <a:gd name="connsiteY9" fmla="*/ 83820 h 152400"/>
              <a:gd name="connsiteX10" fmla="*/ 131445 w 1232535"/>
              <a:gd name="connsiteY10" fmla="*/ 81915 h 152400"/>
              <a:gd name="connsiteX11" fmla="*/ 142875 w 1232535"/>
              <a:gd name="connsiteY11" fmla="*/ 78105 h 152400"/>
              <a:gd name="connsiteX12" fmla="*/ 154305 w 1232535"/>
              <a:gd name="connsiteY12" fmla="*/ 70485 h 152400"/>
              <a:gd name="connsiteX13" fmla="*/ 163830 w 1232535"/>
              <a:gd name="connsiteY13" fmla="*/ 68580 h 152400"/>
              <a:gd name="connsiteX14" fmla="*/ 190500 w 1232535"/>
              <a:gd name="connsiteY14" fmla="*/ 57150 h 152400"/>
              <a:gd name="connsiteX15" fmla="*/ 207645 w 1232535"/>
              <a:gd name="connsiteY15" fmla="*/ 51435 h 152400"/>
              <a:gd name="connsiteX16" fmla="*/ 213360 w 1232535"/>
              <a:gd name="connsiteY16" fmla="*/ 49530 h 152400"/>
              <a:gd name="connsiteX17" fmla="*/ 228600 w 1232535"/>
              <a:gd name="connsiteY17" fmla="*/ 47625 h 152400"/>
              <a:gd name="connsiteX18" fmla="*/ 240030 w 1232535"/>
              <a:gd name="connsiteY18" fmla="*/ 45720 h 152400"/>
              <a:gd name="connsiteX19" fmla="*/ 257175 w 1232535"/>
              <a:gd name="connsiteY19" fmla="*/ 41910 h 152400"/>
              <a:gd name="connsiteX20" fmla="*/ 299085 w 1232535"/>
              <a:gd name="connsiteY20" fmla="*/ 36195 h 152400"/>
              <a:gd name="connsiteX21" fmla="*/ 304800 w 1232535"/>
              <a:gd name="connsiteY21" fmla="*/ 32385 h 152400"/>
              <a:gd name="connsiteX22" fmla="*/ 321945 w 1232535"/>
              <a:gd name="connsiteY22" fmla="*/ 28575 h 152400"/>
              <a:gd name="connsiteX23" fmla="*/ 348615 w 1232535"/>
              <a:gd name="connsiteY23" fmla="*/ 22860 h 152400"/>
              <a:gd name="connsiteX24" fmla="*/ 384810 w 1232535"/>
              <a:gd name="connsiteY24" fmla="*/ 20955 h 152400"/>
              <a:gd name="connsiteX25" fmla="*/ 424815 w 1232535"/>
              <a:gd name="connsiteY25" fmla="*/ 17145 h 152400"/>
              <a:gd name="connsiteX26" fmla="*/ 434340 w 1232535"/>
              <a:gd name="connsiteY26" fmla="*/ 15240 h 152400"/>
              <a:gd name="connsiteX27" fmla="*/ 440055 w 1232535"/>
              <a:gd name="connsiteY27" fmla="*/ 13335 h 152400"/>
              <a:gd name="connsiteX28" fmla="*/ 497205 w 1232535"/>
              <a:gd name="connsiteY28" fmla="*/ 9525 h 152400"/>
              <a:gd name="connsiteX29" fmla="*/ 520065 w 1232535"/>
              <a:gd name="connsiteY29" fmla="*/ 3810 h 152400"/>
              <a:gd name="connsiteX30" fmla="*/ 548640 w 1232535"/>
              <a:gd name="connsiteY30" fmla="*/ 1905 h 152400"/>
              <a:gd name="connsiteX31" fmla="*/ 586740 w 1232535"/>
              <a:gd name="connsiteY31" fmla="*/ 0 h 152400"/>
              <a:gd name="connsiteX32" fmla="*/ 668655 w 1232535"/>
              <a:gd name="connsiteY32" fmla="*/ 1905 h 152400"/>
              <a:gd name="connsiteX33" fmla="*/ 834390 w 1232535"/>
              <a:gd name="connsiteY33" fmla="*/ 3810 h 152400"/>
              <a:gd name="connsiteX34" fmla="*/ 849630 w 1232535"/>
              <a:gd name="connsiteY34" fmla="*/ 7620 h 152400"/>
              <a:gd name="connsiteX35" fmla="*/ 864870 w 1232535"/>
              <a:gd name="connsiteY35" fmla="*/ 11430 h 152400"/>
              <a:gd name="connsiteX36" fmla="*/ 880110 w 1232535"/>
              <a:gd name="connsiteY36" fmla="*/ 13335 h 152400"/>
              <a:gd name="connsiteX37" fmla="*/ 891540 w 1232535"/>
              <a:gd name="connsiteY37" fmla="*/ 19050 h 152400"/>
              <a:gd name="connsiteX38" fmla="*/ 908685 w 1232535"/>
              <a:gd name="connsiteY38" fmla="*/ 26670 h 152400"/>
              <a:gd name="connsiteX39" fmla="*/ 922020 w 1232535"/>
              <a:gd name="connsiteY39" fmla="*/ 30480 h 152400"/>
              <a:gd name="connsiteX40" fmla="*/ 973455 w 1232535"/>
              <a:gd name="connsiteY40" fmla="*/ 32385 h 152400"/>
              <a:gd name="connsiteX41" fmla="*/ 986790 w 1232535"/>
              <a:gd name="connsiteY41" fmla="*/ 36195 h 152400"/>
              <a:gd name="connsiteX42" fmla="*/ 992505 w 1232535"/>
              <a:gd name="connsiteY42" fmla="*/ 40005 h 152400"/>
              <a:gd name="connsiteX43" fmla="*/ 1017270 w 1232535"/>
              <a:gd name="connsiteY43" fmla="*/ 45720 h 152400"/>
              <a:gd name="connsiteX44" fmla="*/ 1022985 w 1232535"/>
              <a:gd name="connsiteY44" fmla="*/ 47625 h 152400"/>
              <a:gd name="connsiteX45" fmla="*/ 1043940 w 1232535"/>
              <a:gd name="connsiteY45" fmla="*/ 51435 h 152400"/>
              <a:gd name="connsiteX46" fmla="*/ 1055370 w 1232535"/>
              <a:gd name="connsiteY46" fmla="*/ 55245 h 152400"/>
              <a:gd name="connsiteX47" fmla="*/ 1062990 w 1232535"/>
              <a:gd name="connsiteY47" fmla="*/ 60960 h 152400"/>
              <a:gd name="connsiteX48" fmla="*/ 1074420 w 1232535"/>
              <a:gd name="connsiteY48" fmla="*/ 64770 h 152400"/>
              <a:gd name="connsiteX49" fmla="*/ 1080135 w 1232535"/>
              <a:gd name="connsiteY49" fmla="*/ 68580 h 152400"/>
              <a:gd name="connsiteX50" fmla="*/ 1099185 w 1232535"/>
              <a:gd name="connsiteY50" fmla="*/ 74295 h 152400"/>
              <a:gd name="connsiteX51" fmla="*/ 1106805 w 1232535"/>
              <a:gd name="connsiteY51" fmla="*/ 78105 h 152400"/>
              <a:gd name="connsiteX52" fmla="*/ 1116330 w 1232535"/>
              <a:gd name="connsiteY52" fmla="*/ 83820 h 152400"/>
              <a:gd name="connsiteX53" fmla="*/ 1131570 w 1232535"/>
              <a:gd name="connsiteY53" fmla="*/ 85725 h 152400"/>
              <a:gd name="connsiteX54" fmla="*/ 1137285 w 1232535"/>
              <a:gd name="connsiteY54" fmla="*/ 91440 h 152400"/>
              <a:gd name="connsiteX55" fmla="*/ 1143000 w 1232535"/>
              <a:gd name="connsiteY55" fmla="*/ 93345 h 152400"/>
              <a:gd name="connsiteX56" fmla="*/ 1152525 w 1232535"/>
              <a:gd name="connsiteY56" fmla="*/ 102870 h 152400"/>
              <a:gd name="connsiteX57" fmla="*/ 1163955 w 1232535"/>
              <a:gd name="connsiteY57" fmla="*/ 106680 h 152400"/>
              <a:gd name="connsiteX58" fmla="*/ 1175385 w 1232535"/>
              <a:gd name="connsiteY58" fmla="*/ 114300 h 152400"/>
              <a:gd name="connsiteX59" fmla="*/ 1181100 w 1232535"/>
              <a:gd name="connsiteY59" fmla="*/ 120015 h 152400"/>
              <a:gd name="connsiteX60" fmla="*/ 1186815 w 1232535"/>
              <a:gd name="connsiteY60" fmla="*/ 121920 h 152400"/>
              <a:gd name="connsiteX61" fmla="*/ 1194435 w 1232535"/>
              <a:gd name="connsiteY61" fmla="*/ 125730 h 152400"/>
              <a:gd name="connsiteX62" fmla="*/ 1203960 w 1232535"/>
              <a:gd name="connsiteY62" fmla="*/ 135255 h 152400"/>
              <a:gd name="connsiteX63" fmla="*/ 1217295 w 1232535"/>
              <a:gd name="connsiteY63" fmla="*/ 146685 h 152400"/>
              <a:gd name="connsiteX64" fmla="*/ 1228725 w 1232535"/>
              <a:gd name="connsiteY64" fmla="*/ 150495 h 152400"/>
              <a:gd name="connsiteX65" fmla="*/ 1232535 w 1232535"/>
              <a:gd name="connsiteY65" fmla="*/ 1524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32535" h="152400">
                <a:moveTo>
                  <a:pt x="0" y="125730"/>
                </a:moveTo>
                <a:cubicBezTo>
                  <a:pt x="3175" y="125095"/>
                  <a:pt x="6629" y="125273"/>
                  <a:pt x="9525" y="123825"/>
                </a:cubicBezTo>
                <a:cubicBezTo>
                  <a:pt x="11935" y="122620"/>
                  <a:pt x="12739" y="119111"/>
                  <a:pt x="15240" y="118110"/>
                </a:cubicBezTo>
                <a:cubicBezTo>
                  <a:pt x="19409" y="116442"/>
                  <a:pt x="24130" y="116840"/>
                  <a:pt x="28575" y="116205"/>
                </a:cubicBezTo>
                <a:cubicBezTo>
                  <a:pt x="39630" y="108835"/>
                  <a:pt x="28877" y="114816"/>
                  <a:pt x="47625" y="110490"/>
                </a:cubicBezTo>
                <a:cubicBezTo>
                  <a:pt x="51538" y="109587"/>
                  <a:pt x="55159" y="107654"/>
                  <a:pt x="59055" y="106680"/>
                </a:cubicBezTo>
                <a:lnTo>
                  <a:pt x="66675" y="104775"/>
                </a:lnTo>
                <a:cubicBezTo>
                  <a:pt x="70264" y="101186"/>
                  <a:pt x="73331" y="97372"/>
                  <a:pt x="78105" y="95250"/>
                </a:cubicBezTo>
                <a:cubicBezTo>
                  <a:pt x="88521" y="90621"/>
                  <a:pt x="90073" y="91713"/>
                  <a:pt x="100965" y="89535"/>
                </a:cubicBezTo>
                <a:cubicBezTo>
                  <a:pt x="133369" y="83054"/>
                  <a:pt x="107994" y="88343"/>
                  <a:pt x="123825" y="83820"/>
                </a:cubicBezTo>
                <a:cubicBezTo>
                  <a:pt x="126342" y="83101"/>
                  <a:pt x="128937" y="82667"/>
                  <a:pt x="131445" y="81915"/>
                </a:cubicBezTo>
                <a:cubicBezTo>
                  <a:pt x="135292" y="80761"/>
                  <a:pt x="139533" y="80333"/>
                  <a:pt x="142875" y="78105"/>
                </a:cubicBezTo>
                <a:cubicBezTo>
                  <a:pt x="146685" y="75565"/>
                  <a:pt x="149815" y="71383"/>
                  <a:pt x="154305" y="70485"/>
                </a:cubicBezTo>
                <a:lnTo>
                  <a:pt x="163830" y="68580"/>
                </a:lnTo>
                <a:cubicBezTo>
                  <a:pt x="183920" y="55187"/>
                  <a:pt x="165897" y="65351"/>
                  <a:pt x="190500" y="57150"/>
                </a:cubicBezTo>
                <a:lnTo>
                  <a:pt x="207645" y="51435"/>
                </a:lnTo>
                <a:cubicBezTo>
                  <a:pt x="209550" y="50800"/>
                  <a:pt x="211367" y="49779"/>
                  <a:pt x="213360" y="49530"/>
                </a:cubicBezTo>
                <a:lnTo>
                  <a:pt x="228600" y="47625"/>
                </a:lnTo>
                <a:cubicBezTo>
                  <a:pt x="232424" y="47079"/>
                  <a:pt x="236259" y="46558"/>
                  <a:pt x="240030" y="45720"/>
                </a:cubicBezTo>
                <a:cubicBezTo>
                  <a:pt x="259087" y="41485"/>
                  <a:pt x="225150" y="46277"/>
                  <a:pt x="257175" y="41910"/>
                </a:cubicBezTo>
                <a:cubicBezTo>
                  <a:pt x="304355" y="35476"/>
                  <a:pt x="272701" y="40592"/>
                  <a:pt x="299085" y="36195"/>
                </a:cubicBezTo>
                <a:cubicBezTo>
                  <a:pt x="300990" y="34925"/>
                  <a:pt x="302696" y="33287"/>
                  <a:pt x="304800" y="32385"/>
                </a:cubicBezTo>
                <a:cubicBezTo>
                  <a:pt x="307367" y="31285"/>
                  <a:pt x="319986" y="29027"/>
                  <a:pt x="321945" y="28575"/>
                </a:cubicBezTo>
                <a:cubicBezTo>
                  <a:pt x="330422" y="26619"/>
                  <a:pt x="339773" y="23567"/>
                  <a:pt x="348615" y="22860"/>
                </a:cubicBezTo>
                <a:cubicBezTo>
                  <a:pt x="360658" y="21897"/>
                  <a:pt x="372752" y="21709"/>
                  <a:pt x="384810" y="20955"/>
                </a:cubicBezTo>
                <a:cubicBezTo>
                  <a:pt x="397985" y="20132"/>
                  <a:pt x="411683" y="19165"/>
                  <a:pt x="424815" y="17145"/>
                </a:cubicBezTo>
                <a:cubicBezTo>
                  <a:pt x="428015" y="16653"/>
                  <a:pt x="431199" y="16025"/>
                  <a:pt x="434340" y="15240"/>
                </a:cubicBezTo>
                <a:cubicBezTo>
                  <a:pt x="436288" y="14753"/>
                  <a:pt x="438070" y="13640"/>
                  <a:pt x="440055" y="13335"/>
                </a:cubicBezTo>
                <a:cubicBezTo>
                  <a:pt x="455319" y="10987"/>
                  <a:pt x="485486" y="10111"/>
                  <a:pt x="497205" y="9525"/>
                </a:cubicBezTo>
                <a:cubicBezTo>
                  <a:pt x="505416" y="6788"/>
                  <a:pt x="509876" y="5084"/>
                  <a:pt x="520065" y="3810"/>
                </a:cubicBezTo>
                <a:cubicBezTo>
                  <a:pt x="529537" y="2626"/>
                  <a:pt x="539109" y="2450"/>
                  <a:pt x="548640" y="1905"/>
                </a:cubicBezTo>
                <a:lnTo>
                  <a:pt x="586740" y="0"/>
                </a:lnTo>
                <a:lnTo>
                  <a:pt x="668655" y="1905"/>
                </a:lnTo>
                <a:cubicBezTo>
                  <a:pt x="723897" y="2755"/>
                  <a:pt x="779169" y="2066"/>
                  <a:pt x="834390" y="3810"/>
                </a:cubicBezTo>
                <a:cubicBezTo>
                  <a:pt x="839624" y="3975"/>
                  <a:pt x="844550" y="6350"/>
                  <a:pt x="849630" y="7620"/>
                </a:cubicBezTo>
                <a:lnTo>
                  <a:pt x="864870" y="11430"/>
                </a:lnTo>
                <a:lnTo>
                  <a:pt x="880110" y="13335"/>
                </a:lnTo>
                <a:cubicBezTo>
                  <a:pt x="896488" y="24254"/>
                  <a:pt x="875766" y="11163"/>
                  <a:pt x="891540" y="19050"/>
                </a:cubicBezTo>
                <a:cubicBezTo>
                  <a:pt x="909653" y="28107"/>
                  <a:pt x="879197" y="16841"/>
                  <a:pt x="908685" y="26670"/>
                </a:cubicBezTo>
                <a:cubicBezTo>
                  <a:pt x="911820" y="27715"/>
                  <a:pt x="919054" y="30289"/>
                  <a:pt x="922020" y="30480"/>
                </a:cubicBezTo>
                <a:cubicBezTo>
                  <a:pt x="939141" y="31585"/>
                  <a:pt x="956310" y="31750"/>
                  <a:pt x="973455" y="32385"/>
                </a:cubicBezTo>
                <a:cubicBezTo>
                  <a:pt x="975896" y="32995"/>
                  <a:pt x="984057" y="34829"/>
                  <a:pt x="986790" y="36195"/>
                </a:cubicBezTo>
                <a:cubicBezTo>
                  <a:pt x="988838" y="37219"/>
                  <a:pt x="990413" y="39075"/>
                  <a:pt x="992505" y="40005"/>
                </a:cubicBezTo>
                <a:cubicBezTo>
                  <a:pt x="1002414" y="44409"/>
                  <a:pt x="1006422" y="44170"/>
                  <a:pt x="1017270" y="45720"/>
                </a:cubicBezTo>
                <a:cubicBezTo>
                  <a:pt x="1019175" y="46355"/>
                  <a:pt x="1021025" y="47189"/>
                  <a:pt x="1022985" y="47625"/>
                </a:cubicBezTo>
                <a:cubicBezTo>
                  <a:pt x="1030827" y="49368"/>
                  <a:pt x="1036313" y="49355"/>
                  <a:pt x="1043940" y="51435"/>
                </a:cubicBezTo>
                <a:cubicBezTo>
                  <a:pt x="1047815" y="52492"/>
                  <a:pt x="1055370" y="55245"/>
                  <a:pt x="1055370" y="55245"/>
                </a:cubicBezTo>
                <a:cubicBezTo>
                  <a:pt x="1057910" y="57150"/>
                  <a:pt x="1060150" y="59540"/>
                  <a:pt x="1062990" y="60960"/>
                </a:cubicBezTo>
                <a:cubicBezTo>
                  <a:pt x="1066582" y="62756"/>
                  <a:pt x="1071078" y="62542"/>
                  <a:pt x="1074420" y="64770"/>
                </a:cubicBezTo>
                <a:cubicBezTo>
                  <a:pt x="1076325" y="66040"/>
                  <a:pt x="1078031" y="67678"/>
                  <a:pt x="1080135" y="68580"/>
                </a:cubicBezTo>
                <a:cubicBezTo>
                  <a:pt x="1099277" y="76784"/>
                  <a:pt x="1073574" y="61490"/>
                  <a:pt x="1099185" y="74295"/>
                </a:cubicBezTo>
                <a:cubicBezTo>
                  <a:pt x="1101725" y="75565"/>
                  <a:pt x="1104323" y="76726"/>
                  <a:pt x="1106805" y="78105"/>
                </a:cubicBezTo>
                <a:cubicBezTo>
                  <a:pt x="1110042" y="79903"/>
                  <a:pt x="1112791" y="82731"/>
                  <a:pt x="1116330" y="83820"/>
                </a:cubicBezTo>
                <a:cubicBezTo>
                  <a:pt x="1121223" y="85326"/>
                  <a:pt x="1126490" y="85090"/>
                  <a:pt x="1131570" y="85725"/>
                </a:cubicBezTo>
                <a:cubicBezTo>
                  <a:pt x="1133475" y="87630"/>
                  <a:pt x="1135043" y="89946"/>
                  <a:pt x="1137285" y="91440"/>
                </a:cubicBezTo>
                <a:cubicBezTo>
                  <a:pt x="1138956" y="92554"/>
                  <a:pt x="1141432" y="92091"/>
                  <a:pt x="1143000" y="93345"/>
                </a:cubicBezTo>
                <a:cubicBezTo>
                  <a:pt x="1153319" y="101600"/>
                  <a:pt x="1139666" y="97155"/>
                  <a:pt x="1152525" y="102870"/>
                </a:cubicBezTo>
                <a:cubicBezTo>
                  <a:pt x="1156195" y="104501"/>
                  <a:pt x="1160613" y="104452"/>
                  <a:pt x="1163955" y="106680"/>
                </a:cubicBezTo>
                <a:cubicBezTo>
                  <a:pt x="1167765" y="109220"/>
                  <a:pt x="1172147" y="111062"/>
                  <a:pt x="1175385" y="114300"/>
                </a:cubicBezTo>
                <a:cubicBezTo>
                  <a:pt x="1177290" y="116205"/>
                  <a:pt x="1178858" y="118521"/>
                  <a:pt x="1181100" y="120015"/>
                </a:cubicBezTo>
                <a:cubicBezTo>
                  <a:pt x="1182771" y="121129"/>
                  <a:pt x="1184969" y="121129"/>
                  <a:pt x="1186815" y="121920"/>
                </a:cubicBezTo>
                <a:cubicBezTo>
                  <a:pt x="1189425" y="123039"/>
                  <a:pt x="1191895" y="124460"/>
                  <a:pt x="1194435" y="125730"/>
                </a:cubicBezTo>
                <a:cubicBezTo>
                  <a:pt x="1201773" y="136737"/>
                  <a:pt x="1194082" y="126788"/>
                  <a:pt x="1203960" y="135255"/>
                </a:cubicBezTo>
                <a:cubicBezTo>
                  <a:pt x="1209044" y="139613"/>
                  <a:pt x="1211239" y="143994"/>
                  <a:pt x="1217295" y="146685"/>
                </a:cubicBezTo>
                <a:cubicBezTo>
                  <a:pt x="1220965" y="148316"/>
                  <a:pt x="1225133" y="148699"/>
                  <a:pt x="1228725" y="150495"/>
                </a:cubicBezTo>
                <a:lnTo>
                  <a:pt x="1232535" y="152400"/>
                </a:lnTo>
              </a:path>
            </a:pathLst>
          </a:custGeom>
          <a:noFill/>
          <a:ln w="12700">
            <a:solidFill>
              <a:srgbClr val="C0C0C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 bwMode="auto">
          <a:xfrm flipH="1" flipV="1">
            <a:off x="3703340" y="1331022"/>
            <a:ext cx="675228" cy="197221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H="1" flipV="1">
            <a:off x="4335780" y="1169590"/>
            <a:ext cx="331470" cy="2395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H="1" flipV="1">
            <a:off x="4533901" y="798551"/>
            <a:ext cx="355666" cy="49081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H="1" flipV="1">
            <a:off x="5034337" y="775468"/>
            <a:ext cx="37761" cy="26849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5297020" y="689185"/>
            <a:ext cx="127735" cy="4750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5424755" y="689185"/>
            <a:ext cx="375994" cy="6025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5612752" y="1149359"/>
            <a:ext cx="294888" cy="25978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800749" y="1293163"/>
            <a:ext cx="671970" cy="297296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6116185" y="1772511"/>
            <a:ext cx="490098" cy="1189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405517" y="2037678"/>
            <a:ext cx="241863" cy="5120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264437" y="2239253"/>
            <a:ext cx="239105" cy="118063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297020" y="2239253"/>
            <a:ext cx="76364" cy="25228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H="1">
            <a:off x="4150760" y="2239253"/>
            <a:ext cx="185020" cy="10847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H="1">
            <a:off x="3647326" y="2213511"/>
            <a:ext cx="308225" cy="11504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>
            <a:off x="3565133" y="2037678"/>
            <a:ext cx="354231" cy="3202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3482939" y="1839626"/>
            <a:ext cx="580441" cy="28755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H="1" flipV="1">
            <a:off x="3986373" y="1686229"/>
            <a:ext cx="297951" cy="1917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>
            <a:off x="4962418" y="2239253"/>
            <a:ext cx="71919" cy="367324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5938096" y="2239253"/>
            <a:ext cx="339414" cy="21393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H="1">
            <a:off x="4541178" y="2239253"/>
            <a:ext cx="170556" cy="185172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5594985" y="2239253"/>
            <a:ext cx="240736" cy="261867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C0C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3" name="Group 72"/>
          <p:cNvGrpSpPr/>
          <p:nvPr/>
        </p:nvGrpSpPr>
        <p:grpSpPr>
          <a:xfrm>
            <a:off x="5161214" y="3830580"/>
            <a:ext cx="4909446" cy="1539161"/>
            <a:chOff x="5161214" y="4200259"/>
            <a:chExt cx="4909446" cy="1539161"/>
          </a:xfrm>
        </p:grpSpPr>
        <p:sp>
          <p:nvSpPr>
            <p:cNvPr id="74" name="Arc 73"/>
            <p:cNvSpPr/>
            <p:nvPr/>
          </p:nvSpPr>
          <p:spPr bwMode="auto">
            <a:xfrm rot="6966663" flipV="1">
              <a:off x="5441292" y="4253539"/>
              <a:ext cx="1037073" cy="1020677"/>
            </a:xfrm>
            <a:prstGeom prst="arc">
              <a:avLst>
                <a:gd name="adj1" fmla="val 15617639"/>
                <a:gd name="adj2" fmla="val 19986022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5" name="Arc 74"/>
            <p:cNvSpPr/>
            <p:nvPr/>
          </p:nvSpPr>
          <p:spPr bwMode="auto">
            <a:xfrm rot="1824257" flipV="1">
              <a:off x="5814076" y="4468416"/>
              <a:ext cx="1140150" cy="1122124"/>
            </a:xfrm>
            <a:prstGeom prst="arc">
              <a:avLst>
                <a:gd name="adj1" fmla="val 16200000"/>
                <a:gd name="adj2" fmla="val 20289455"/>
              </a:avLst>
            </a:pr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  <p:sp>
          <p:nvSpPr>
            <p:cNvPr id="76" name="TextBox 9"/>
            <p:cNvSpPr txBox="1">
              <a:spLocks noChangeArrowheads="1"/>
            </p:cNvSpPr>
            <p:nvPr/>
          </p:nvSpPr>
          <p:spPr bwMode="auto">
            <a:xfrm>
              <a:off x="5161214" y="5063240"/>
              <a:ext cx="9184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Hack</a:t>
              </a:r>
            </a:p>
          </p:txBody>
        </p:sp>
        <p:sp>
          <p:nvSpPr>
            <p:cNvPr id="77" name="TextBox 9"/>
            <p:cNvSpPr txBox="1">
              <a:spLocks noChangeArrowheads="1"/>
            </p:cNvSpPr>
            <p:nvPr/>
          </p:nvSpPr>
          <p:spPr bwMode="auto">
            <a:xfrm>
              <a:off x="6542308" y="4908423"/>
              <a:ext cx="352835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nb-NO" smtClean="0">
                  <a:solidFill>
                    <a:srgbClr val="FFFFFF"/>
                  </a:solidFill>
                </a:rPr>
                <a:t>Integrate imperfection into security model</a:t>
              </a:r>
            </a:p>
          </p:txBody>
        </p:sp>
        <p:sp>
          <p:nvSpPr>
            <p:cNvPr id="78" name="Arc 77"/>
            <p:cNvSpPr/>
            <p:nvPr/>
          </p:nvSpPr>
          <p:spPr bwMode="auto">
            <a:xfrm rot="17904070" flipV="1">
              <a:off x="6448621" y="4208292"/>
              <a:ext cx="1016175" cy="1000109"/>
            </a:xfrm>
            <a:prstGeom prst="arc">
              <a:avLst>
                <a:gd name="adj1" fmla="val 16200000"/>
                <a:gd name="adj2" fmla="val 19850611"/>
              </a:avLst>
            </a:prstGeom>
            <a:noFill/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3333FF"/>
                </a:solidFill>
                <a:latin typeface="Arial" charset="0"/>
              </a:endParaRPr>
            </a:p>
          </p:txBody>
        </p:sp>
      </p:grp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247650" y="68400"/>
            <a:ext cx="10039350" cy="936625"/>
          </a:xfrm>
        </p:spPr>
        <p:txBody>
          <a:bodyPr/>
          <a:lstStyle/>
          <a:p>
            <a:r>
              <a:rPr lang="nb-NO" smtClean="0">
                <a:solidFill>
                  <a:srgbClr val="FFFFFF"/>
                </a:solidFill>
              </a:rPr>
              <a:t>Security model of QKD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0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"/>
          <a:stretch/>
        </p:blipFill>
        <p:spPr>
          <a:xfrm>
            <a:off x="-5216" y="1"/>
            <a:ext cx="10292215" cy="6810034"/>
          </a:xfrm>
          <a:prstGeom prst="rect">
            <a:avLst/>
          </a:prstGeom>
        </p:spPr>
      </p:pic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2896752" y="6989131"/>
            <a:ext cx="7215438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CA" sz="3000" b="0" smtClean="0">
                <a:solidFill>
                  <a:srgbClr val="C0C0C0"/>
                </a:solidFill>
              </a:rPr>
              <a:t>Quantum hacking lab</a:t>
            </a:r>
            <a:r>
              <a:rPr lang="en-US" sz="3000" b="0">
                <a:solidFill>
                  <a:srgbClr val="C0C0C0"/>
                </a:solidFill>
              </a:rPr>
              <a:t> </a:t>
            </a:r>
            <a:r>
              <a:rPr lang="en-US" sz="3000" b="0" smtClean="0">
                <a:solidFill>
                  <a:srgbClr val="C0C0C0"/>
                </a:solidFill>
              </a:rPr>
              <a:t>     </a:t>
            </a:r>
            <a:r>
              <a:rPr lang="en-US" sz="3000" b="0" smtClean="0">
                <a:solidFill>
                  <a:srgbClr val="FF0000"/>
                </a:solidFill>
                <a:latin typeface="Arial Narrow" panose="020B0606020202030204" pitchFamily="34" charset="0"/>
              </a:rPr>
              <a:t> www.vad1.com/lab</a:t>
            </a:r>
            <a:endParaRPr lang="en-US" sz="3000" b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2" y="6924978"/>
            <a:ext cx="1955998" cy="67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17472" y="6628038"/>
            <a:ext cx="2860078" cy="21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36000" bIns="36000">
            <a:spAutoFit/>
          </a:bodyPr>
          <a:lstStyle/>
          <a:p>
            <a:pPr algn="r"/>
            <a:r>
              <a:rPr lang="en-US" sz="900" b="0">
                <a:solidFill>
                  <a:srgbClr val="969696"/>
                </a:solidFill>
              </a:rPr>
              <a:t>Photo ©</a:t>
            </a:r>
            <a:r>
              <a:rPr lang="en-US" sz="200" b="0">
                <a:solidFill>
                  <a:srgbClr val="969696"/>
                </a:solidFill>
              </a:rPr>
              <a:t> </a:t>
            </a:r>
            <a:r>
              <a:rPr lang="en-US" sz="900" b="0" smtClean="0">
                <a:solidFill>
                  <a:srgbClr val="969696"/>
                </a:solidFill>
              </a:rPr>
              <a:t>2014 Vadim Makarov, Scott McManus </a:t>
            </a:r>
            <a:r>
              <a:rPr lang="en-US" sz="900" b="0">
                <a:solidFill>
                  <a:srgbClr val="969696"/>
                </a:solidFill>
              </a:rPr>
              <a:t>/ </a:t>
            </a:r>
            <a:r>
              <a:rPr lang="en-US" sz="900" b="0" smtClean="0">
                <a:solidFill>
                  <a:srgbClr val="969696"/>
                </a:solidFill>
              </a:rPr>
              <a:t>IQC</a:t>
            </a:r>
            <a:endParaRPr lang="en-US" sz="900" b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55231"/>
      </p:ext>
    </p:extLst>
  </p:cSld>
  <p:clrMapOvr>
    <a:masterClrMapping/>
  </p:clrMapOvr>
  <p:transition spd="slow" advClick="0" advTm="30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0" y="-30915"/>
            <a:ext cx="10287000" cy="7746166"/>
            <a:chOff x="0" y="-30915"/>
            <a:chExt cx="10287000" cy="7746166"/>
          </a:xfrm>
        </p:grpSpPr>
        <p:sp>
          <p:nvSpPr>
            <p:cNvPr id="5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10287000" cy="257175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  <p:pic>
          <p:nvPicPr>
            <p:cNvPr id="58" name="Picture 2" descr="jolly-phi.gif"/>
            <p:cNvPicPr>
              <a:picLocks noChangeAspect="1"/>
            </p:cNvPicPr>
            <p:nvPr/>
          </p:nvPicPr>
          <p:blipFill>
            <a:blip r:embed="rId2" cstate="print"/>
            <a:srcRect l="10001" r="10001"/>
            <a:stretch>
              <a:fillRect/>
            </a:stretch>
          </p:blipFill>
          <p:spPr bwMode="auto">
            <a:xfrm>
              <a:off x="0" y="-30915"/>
              <a:ext cx="10287000" cy="72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Rectangle 4"/>
            <p:cNvSpPr>
              <a:spLocks noChangeArrowheads="1"/>
            </p:cNvSpPr>
            <p:nvPr/>
          </p:nvSpPr>
          <p:spPr bwMode="auto">
            <a:xfrm>
              <a:off x="0" y="7458075"/>
              <a:ext cx="10286999" cy="257176"/>
            </a:xfrm>
            <a:prstGeom prst="rect">
              <a:avLst/>
            </a:prstGeom>
            <a:solidFill>
              <a:srgbClr val="000000"/>
            </a:solidFill>
            <a:ln w="19050">
              <a:noFill/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zh-CN" altLang="zh-CN">
                <a:ea typeface="SimSun" pitchFamily="2" charset="-122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896752" y="6989131"/>
            <a:ext cx="7215438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lIns="0" tIns="0" rIns="0" bIns="0" anchor="ctr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CA" sz="3000" b="0" smtClean="0">
                <a:solidFill>
                  <a:srgbClr val="C0C0C0"/>
                </a:solidFill>
              </a:rPr>
              <a:t>Quantum hacking lab</a:t>
            </a:r>
            <a:r>
              <a:rPr lang="en-US" sz="3000" b="0">
                <a:solidFill>
                  <a:srgbClr val="C0C0C0"/>
                </a:solidFill>
              </a:rPr>
              <a:t> </a:t>
            </a:r>
            <a:r>
              <a:rPr lang="en-US" sz="3000" b="0" smtClean="0">
                <a:solidFill>
                  <a:srgbClr val="C0C0C0"/>
                </a:solidFill>
              </a:rPr>
              <a:t>     </a:t>
            </a:r>
            <a:r>
              <a:rPr lang="en-US" sz="3000" b="0" smtClean="0">
                <a:solidFill>
                  <a:srgbClr val="FF0000"/>
                </a:solidFill>
                <a:latin typeface="Arial Narrow" panose="020B0606020202030204" pitchFamily="34" charset="0"/>
              </a:rPr>
              <a:t> www.vad1.com/lab</a:t>
            </a:r>
            <a:endParaRPr lang="en-US" sz="3000" b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72" y="6924978"/>
            <a:ext cx="1955998" cy="67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4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Public key cryptography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6870" y="905297"/>
            <a:ext cx="9680130" cy="6809953"/>
          </a:xfrm>
          <a:prstGeom prst="rect">
            <a:avLst/>
          </a:prstGeom>
        </p:spPr>
        <p:txBody>
          <a:bodyPr lIns="0" tIns="50400" rIns="0" bIns="50400"/>
          <a:lstStyle/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r>
              <a:rPr lang="en-CA" sz="2600" smtClean="0">
                <a:solidFill>
                  <a:srgbClr val="FFFFFF"/>
                </a:solidFill>
              </a:rPr>
              <a:t>E.g.,	RSA (Rivest-Shamir-Adleman)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93763" algn="l"/>
              </a:tabLst>
            </a:pPr>
            <a:r>
              <a:rPr lang="en-CA" sz="2600">
                <a:solidFill>
                  <a:srgbClr val="FFFFFF"/>
                </a:solidFill>
              </a:rPr>
              <a:t>	</a:t>
            </a:r>
            <a:r>
              <a:rPr lang="en-CA" sz="2600" smtClean="0">
                <a:solidFill>
                  <a:srgbClr val="FFFFFF"/>
                </a:solidFill>
              </a:rPr>
              <a:t>Elliptic-curve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r>
              <a:rPr lang="en-CA" sz="2600" smtClean="0">
                <a:solidFill>
                  <a:srgbClr val="FFFFFF"/>
                </a:solidFill>
              </a:rPr>
              <a:t>Based on </a:t>
            </a:r>
            <a:r>
              <a:rPr lang="en-CA" sz="2600" i="1" smtClean="0">
                <a:solidFill>
                  <a:srgbClr val="FFFFFF"/>
                </a:solidFill>
              </a:rPr>
              <a:t>hypothesized</a:t>
            </a:r>
            <a:r>
              <a:rPr lang="en-CA" sz="2600" smtClean="0">
                <a:solidFill>
                  <a:srgbClr val="FFFFFF"/>
                </a:solidFill>
              </a:rPr>
              <a:t> one-way functions</a:t>
            </a:r>
          </a:p>
          <a:p>
            <a:pPr marL="92075"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120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  <a:tabLst>
                <a:tab pos="803275" algn="l"/>
              </a:tabLst>
            </a:pPr>
            <a:r>
              <a:rPr lang="en-CA" sz="2600">
                <a:solidFill>
                  <a:srgbClr val="FFFFFF"/>
                </a:solidFill>
              </a:rPr>
              <a:t>Unexpected advances in classical cryptanalysis</a:t>
            </a:r>
          </a:p>
          <a:p>
            <a:pPr lvl="0" algn="l">
              <a:lnSpc>
                <a:spcPct val="110000"/>
              </a:lnSpc>
              <a:spcAft>
                <a:spcPts val="600"/>
              </a:spcAft>
              <a:buClr>
                <a:srgbClr val="FF0000"/>
              </a:buClr>
              <a:tabLst>
                <a:tab pos="803275" algn="l"/>
              </a:tabLst>
            </a:pPr>
            <a:endParaRPr lang="en-CA" sz="400">
              <a:solidFill>
                <a:srgbClr val="FFFFFF"/>
              </a:solidFill>
            </a:endParaRPr>
          </a:p>
          <a:p>
            <a:pPr marL="342900" indent="-342900" algn="l">
              <a:lnSpc>
                <a:spcPct val="110000"/>
              </a:lnSpc>
              <a:buClr>
                <a:srgbClr val="FF0000"/>
              </a:buClr>
              <a:buFont typeface="Webdings" pitchFamily="18" charset="2"/>
              <a:buChar char=""/>
              <a:tabLst>
                <a:tab pos="803275" algn="l"/>
              </a:tabLst>
            </a:pPr>
            <a:r>
              <a:rPr lang="en-CA" sz="2600">
                <a:solidFill>
                  <a:srgbClr val="FFFFFF"/>
                </a:solidFill>
              </a:rPr>
              <a:t>Shor’s factorization algorithm for quantum computer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254960" y="5081795"/>
            <a:ext cx="5832810" cy="482340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Time to build large quantum computer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1254960" y="5564135"/>
            <a:ext cx="3816530" cy="482340"/>
          </a:xfrm>
          <a:prstGeom prst="rect">
            <a:avLst/>
          </a:prstGeom>
          <a:solidFill>
            <a:srgbClr val="33CC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>
                <a:ln w="12700">
                  <a:noFill/>
                </a:ln>
                <a:solidFill>
                  <a:srgbClr val="000000"/>
                </a:solidFill>
              </a:rPr>
              <a:t>R</a:t>
            </a:r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e-tool infrastructure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5071490" y="5564135"/>
            <a:ext cx="3949260" cy="482340"/>
          </a:xfrm>
          <a:prstGeom prst="rect">
            <a:avLst/>
          </a:prstGeom>
          <a:solidFill>
            <a:srgbClr val="C0C0C0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z="2200" smtClean="0">
                <a:ln w="12700">
                  <a:noFill/>
                </a:ln>
                <a:solidFill>
                  <a:srgbClr val="000000"/>
                </a:solidFill>
              </a:rPr>
              <a:t>Encryption needs be secure</a:t>
            </a:r>
            <a:endParaRPr lang="en-US" sz="2200" smtClean="0">
              <a:ln w="12700">
                <a:noFill/>
              </a:ln>
              <a:solidFill>
                <a:srgbClr val="000000"/>
              </a:solidFill>
            </a:endParaRP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7874235" y="5382300"/>
            <a:ext cx="360050" cy="1932980"/>
          </a:xfrm>
          <a:prstGeom prst="leftBrace">
            <a:avLst>
              <a:gd name="adj1" fmla="val 53482"/>
              <a:gd name="adj2" fmla="val 50000"/>
            </a:avLst>
          </a:prstGeom>
          <a:noFill/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 bwMode="auto">
          <a:xfrm rot="16200000">
            <a:off x="3924975" y="5382300"/>
            <a:ext cx="360050" cy="1932980"/>
          </a:xfrm>
          <a:prstGeom prst="leftBrace">
            <a:avLst>
              <a:gd name="adj1" fmla="val 53482"/>
              <a:gd name="adj2" fmla="val 50000"/>
            </a:avLst>
          </a:prstGeom>
          <a:noFill/>
          <a:ln w="19050" cap="sq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254960" y="7115276"/>
            <a:ext cx="8244000" cy="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969696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1254960" y="6738025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en-CA" sz="2000" smtClean="0">
                <a:ln w="12700">
                  <a:noFill/>
                </a:ln>
                <a:solidFill>
                  <a:srgbClr val="969696"/>
                </a:solidFill>
              </a:rPr>
              <a:t>Time</a:t>
            </a:r>
            <a:endParaRPr lang="en-US" sz="2000" smtClean="0">
              <a:ln w="12700">
                <a:noFill/>
              </a:ln>
              <a:solidFill>
                <a:srgbClr val="96969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3719810" y="6554050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FFFF"/>
                </a:solidFill>
              </a:rPr>
              <a:t> What do we do here?</a:t>
            </a:r>
            <a:endParaRPr lang="en-US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7669070" y="6554050"/>
            <a:ext cx="770380" cy="3725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CA" smtClean="0">
                <a:ln w="12700">
                  <a:noFill/>
                </a:ln>
                <a:solidFill>
                  <a:srgbClr val="FFFFFF"/>
                </a:solidFill>
              </a:rPr>
              <a:t> here?</a:t>
            </a:r>
            <a:endParaRPr lang="en-US" smtClean="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2400" y="4062007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P. W. Shor, SIAM J. Comput. </a:t>
            </a:r>
            <a:r>
              <a:rPr lang="en-CA" sz="1600" smtClean="0">
                <a:solidFill>
                  <a:srgbClr val="C0C0C0"/>
                </a:solidFill>
                <a:cs typeface="Arial" pitchFamily="34" charset="0"/>
              </a:rPr>
              <a:t>26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, 1484 (1997)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Diagram courtesy M. Mosca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How close is quantum computer?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H. Devoret, R. J. Schoelkopf, “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Superconducting 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circuits 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for 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quantum information</a:t>
            </a:r>
            <a:r>
              <a:rPr lang="en-CA" sz="1600" b="0">
                <a:solidFill>
                  <a:srgbClr val="C0C0C0"/>
                </a:solidFill>
                <a:cs typeface="Arial" pitchFamily="34" charset="0"/>
              </a:rPr>
              <a:t>: A</a:t>
            </a:r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n outlook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,”</a:t>
            </a:r>
          </a:p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Science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339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1169 (2013)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35" y="1266947"/>
            <a:ext cx="8137130" cy="554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FFFFFF"/>
                </a:solidFill>
              </a:rPr>
              <a:t>How close is quantum computer?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1" y="7292975"/>
            <a:ext cx="484708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H. Devoret, R. J. Schoelkopf,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  <a:p>
            <a:pPr algn="l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Science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339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1169 (2013)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59530" y="7292975"/>
            <a:ext cx="477189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M. Steffen </a:t>
            </a:r>
            <a:r>
              <a:rPr lang="en-US" sz="1600" b="0" i="1" smtClean="0">
                <a:solidFill>
                  <a:srgbClr val="C0C0C0"/>
                </a:solidFill>
                <a:cs typeface="Arial" pitchFamily="34" charset="0"/>
              </a:rPr>
              <a:t>et al.,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 “</a:t>
            </a:r>
            <a:r>
              <a:rPr lang="pt-BR" sz="1600" b="0">
                <a:solidFill>
                  <a:srgbClr val="C0C0C0"/>
                </a:solidFill>
                <a:cs typeface="Arial" pitchFamily="34" charset="0"/>
              </a:rPr>
              <a:t>Quantum </a:t>
            </a:r>
            <a:r>
              <a:rPr lang="pt-BR" sz="1600" b="0" smtClean="0">
                <a:solidFill>
                  <a:srgbClr val="C0C0C0"/>
                </a:solidFill>
                <a:cs typeface="Arial" pitchFamily="34" charset="0"/>
              </a:rPr>
              <a:t>computing: An IBM perspective,</a:t>
            </a:r>
            <a:r>
              <a:rPr lang="en-US" sz="1600" b="0">
                <a:solidFill>
                  <a:srgbClr val="C0C0C0"/>
                </a:solidFill>
                <a:cs typeface="Arial" pitchFamily="34" charset="0"/>
              </a:rPr>
              <a:t>” 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IBM J. Res. Dev. </a:t>
            </a:r>
            <a:r>
              <a:rPr lang="en-US" sz="1600" smtClean="0">
                <a:solidFill>
                  <a:srgbClr val="C0C0C0"/>
                </a:solidFill>
                <a:cs typeface="Arial" pitchFamily="34" charset="0"/>
              </a:rPr>
              <a:t>55</a:t>
            </a:r>
            <a:r>
              <a:rPr lang="en-US" sz="1600" b="0" smtClean="0">
                <a:solidFill>
                  <a:srgbClr val="C0C0C0"/>
                </a:solidFill>
                <a:cs typeface="Arial" pitchFamily="34" charset="0"/>
              </a:rPr>
              <a:t>, 13 (2011)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4" y="1144541"/>
            <a:ext cx="5084281" cy="5449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70" y="1049236"/>
            <a:ext cx="4409729" cy="51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2849485"/>
            <a:ext cx="10039350" cy="936625"/>
          </a:xfrm>
        </p:spPr>
        <p:txBody>
          <a:bodyPr/>
          <a:lstStyle/>
          <a:p>
            <a:r>
              <a:rPr lang="en-CA" smtClean="0">
                <a:solidFill>
                  <a:srgbClr val="FFFFFF"/>
                </a:solidFill>
              </a:rPr>
              <a:t>Quantum-safe cryptographic infrastructure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7292975"/>
            <a:ext cx="99790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r>
              <a:rPr lang="en-CA" sz="1600" b="0" smtClean="0">
                <a:solidFill>
                  <a:srgbClr val="C0C0C0"/>
                </a:solidFill>
                <a:cs typeface="Arial" pitchFamily="34" charset="0"/>
              </a:rPr>
              <a:t>Slide courtesy M. Mosca</a:t>
            </a:r>
            <a:endParaRPr lang="en-US" sz="1600" b="0">
              <a:solidFill>
                <a:srgbClr val="C0C0C0"/>
              </a:solidFill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7651" y="3642090"/>
            <a:ext cx="4377353" cy="295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24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“post-quantum” cryptography</a:t>
            </a:r>
          </a:p>
          <a:p>
            <a:endParaRPr lang="en-CA" sz="20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Clr>
                <a:srgbClr val="00FF00"/>
              </a:buClr>
              <a:buFont typeface="Arial" panose="020B0604020202020204" pitchFamily="34" charset="0"/>
              <a:buChar char="•"/>
            </a:pPr>
            <a:r>
              <a:rPr lang="en-CA" sz="20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 codes deployable without quantum technologies</a:t>
            </a:r>
          </a:p>
          <a:p>
            <a:pPr>
              <a:buClr>
                <a:srgbClr val="00FF00"/>
              </a:buClr>
            </a:pPr>
            <a:endParaRPr lang="en-CA" sz="20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Clr>
                <a:srgbClr val="00FF00"/>
              </a:buClr>
              <a:buFont typeface="Arial" panose="020B0604020202020204" pitchFamily="34" charset="0"/>
              <a:buChar char="•"/>
            </a:pPr>
            <a:endParaRPr lang="en-CA" sz="12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Clr>
                <a:srgbClr val="00FF00"/>
              </a:buClr>
              <a:buFont typeface="Arial" panose="020B0604020202020204" pitchFamily="34" charset="0"/>
              <a:buChar char="•"/>
            </a:pPr>
            <a:r>
              <a:rPr lang="en-CA" sz="20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Believed/hoped </a:t>
            </a:r>
            <a:r>
              <a:rPr lang="en-CA" sz="20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secure against quantum computer attacks of the future</a:t>
            </a:r>
          </a:p>
          <a:p>
            <a:endParaRPr lang="en-US" sz="24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80794" y="3642089"/>
            <a:ext cx="4803406" cy="295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24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cryptography</a:t>
            </a:r>
          </a:p>
          <a:p>
            <a:endParaRPr lang="en-CA" sz="20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Clr>
                <a:srgbClr val="00FFFF"/>
              </a:buClr>
              <a:buFont typeface="Arial" panose="020B0604020202020204" pitchFamily="34" charset="0"/>
              <a:buChar char="•"/>
            </a:pPr>
            <a:r>
              <a:rPr lang="en-CA" sz="20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codes requiring some quantum technologies (typically less than a large-scale quantum computer</a:t>
            </a:r>
            <a:r>
              <a:rPr lang="en-CA" sz="20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80975" indent="-180975">
              <a:buClr>
                <a:srgbClr val="00FFFF"/>
              </a:buClr>
              <a:buFont typeface="Arial" panose="020B0604020202020204" pitchFamily="34" charset="0"/>
              <a:buChar char="•"/>
            </a:pPr>
            <a:endParaRPr lang="en-CA" sz="12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buClr>
                <a:srgbClr val="00FFFF"/>
              </a:buClr>
              <a:buFont typeface="Arial" panose="020B0604020202020204" pitchFamily="34" charset="0"/>
              <a:buChar char="•"/>
            </a:pPr>
            <a:r>
              <a:rPr lang="en-CA" sz="20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 no computational assumptions and thus </a:t>
            </a:r>
            <a:r>
              <a:rPr lang="en-CA" sz="20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 to </a:t>
            </a:r>
            <a:r>
              <a:rPr lang="en-CA" sz="20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secure against quantum attacks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831056" y="3431884"/>
            <a:ext cx="332038" cy="50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5000" b="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CA" sz="5000" b="0" kern="0" smtClea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78880" y="473155"/>
            <a:ext cx="8929240" cy="14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CA" sz="28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computers capable of catastrophically </a:t>
            </a:r>
            <a:r>
              <a:rPr lang="en-CA" sz="28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breaking our </a:t>
            </a:r>
            <a:r>
              <a:rPr lang="en-CA" sz="28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public-key cryptography </a:t>
            </a:r>
            <a:r>
              <a:rPr lang="en-CA" sz="28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 are </a:t>
            </a:r>
            <a:r>
              <a:rPr lang="en-CA" sz="280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medium-term threat</a:t>
            </a:r>
            <a:r>
              <a:rPr lang="en-CA" sz="2800" kern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CA" sz="280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244475" y="6684795"/>
            <a:ext cx="10039350" cy="41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9693" rIns="0" bIns="49693" numCol="1" anchor="t" anchorCtr="0" compatLnSpc="1">
            <a:prstTxWarp prst="textNoShape">
              <a:avLst/>
            </a:prstTxWarp>
          </a:bodyPr>
          <a:lstStyle>
            <a:lvl1pPr algn="l" defTabSz="987425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2pPr>
            <a:lvl3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3pPr>
            <a:lvl4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4pPr>
            <a:lvl5pPr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l" defTabSz="987425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CA" sz="1700" b="0" ker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sets of cryptographic tools can work very well together in quantum-safe cryptographic ecosystem.</a:t>
            </a:r>
            <a:endParaRPr lang="en-US" sz="1700" b="0" kern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0" y="2561445"/>
            <a:ext cx="102870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0466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0"/>
            <a:ext cx="10287000" cy="7715250"/>
          </a:xfrm>
          <a:prstGeom prst="rect">
            <a:avLst/>
          </a:prstGeom>
          <a:solidFill>
            <a:srgbClr val="000000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zh-CN" altLang="zh-CN">
              <a:ea typeface="SimSun" pitchFamily="2" charset="-122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709085" y="1409353"/>
            <a:ext cx="950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Bob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560364" y="1409353"/>
            <a:ext cx="111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9" tIns="45680" rIns="91359" bIns="45680">
            <a:spAutoFit/>
          </a:bodyPr>
          <a:lstStyle/>
          <a:p>
            <a:pPr algn="ctr" eaLnBrk="0" hangingPunct="0"/>
            <a:r>
              <a:rPr lang="en-US" sz="3400" b="0">
                <a:solidFill>
                  <a:srgbClr val="FFFFFF"/>
                </a:solidFill>
              </a:rPr>
              <a:t>Alice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1333872" y="6377905"/>
            <a:ext cx="8634164" cy="900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302" tIns="49649" rIns="99302" bIns="49649"/>
          <a:lstStyle/>
          <a:p>
            <a:pPr algn="l" defTabSz="985838" eaLnBrk="0" hangingPunct="0">
              <a:spcBef>
                <a:spcPct val="20000"/>
              </a:spcBef>
              <a:buClr>
                <a:srgbClr val="FF0000"/>
              </a:buClr>
              <a:buSzPct val="125000"/>
            </a:pPr>
            <a:r>
              <a:rPr lang="en-US" sz="2600" smtClean="0">
                <a:solidFill>
                  <a:srgbClr val="FFFFFF"/>
                </a:solidFill>
              </a:rPr>
              <a:t>Quantum key distribution transmits secret </a:t>
            </a:r>
            <a:r>
              <a:rPr lang="en-US" sz="2600">
                <a:solidFill>
                  <a:srgbClr val="FFFFFF"/>
                </a:solidFill>
              </a:rPr>
              <a:t>key</a:t>
            </a:r>
            <a:br>
              <a:rPr lang="en-US" sz="2600">
                <a:solidFill>
                  <a:srgbClr val="FFFFFF"/>
                </a:solidFill>
              </a:rPr>
            </a:br>
            <a:r>
              <a:rPr lang="en-US" sz="2600">
                <a:solidFill>
                  <a:srgbClr val="FFFFFF"/>
                </a:solidFill>
              </a:rPr>
              <a:t>by </a:t>
            </a:r>
            <a:r>
              <a:rPr lang="en-US" sz="2600" smtClean="0">
                <a:solidFill>
                  <a:srgbClr val="FFFFFF"/>
                </a:solidFill>
              </a:rPr>
              <a:t>sending </a:t>
            </a:r>
            <a:r>
              <a:rPr lang="en-US" sz="2600">
                <a:solidFill>
                  <a:srgbClr val="FFFFFF"/>
                </a:solidFill>
              </a:rPr>
              <a:t>quantum states </a:t>
            </a:r>
            <a:r>
              <a:rPr lang="en-US" sz="2600" smtClean="0">
                <a:solidFill>
                  <a:srgbClr val="FFFFFF"/>
                </a:solidFill>
              </a:rPr>
              <a:t>over </a:t>
            </a:r>
            <a:r>
              <a:rPr lang="en-US" sz="2600" i="1">
                <a:solidFill>
                  <a:srgbClr val="3333FF"/>
                </a:solidFill>
              </a:rPr>
              <a:t>open channel.</a:t>
            </a:r>
            <a:endParaRPr lang="en-US" sz="2600">
              <a:solidFill>
                <a:srgbClr val="3333FF"/>
              </a:solidFill>
            </a:endParaRPr>
          </a:p>
        </p:txBody>
      </p:sp>
      <p:sp>
        <p:nvSpPr>
          <p:cNvPr id="2562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Encryption and key distribution</a:t>
            </a:r>
          </a:p>
        </p:txBody>
      </p:sp>
      <p:sp>
        <p:nvSpPr>
          <p:cNvPr id="29" name="TextBox 168"/>
          <p:cNvSpPr txBox="1">
            <a:spLocks noChangeArrowheads="1"/>
          </p:cNvSpPr>
          <p:nvPr/>
        </p:nvSpPr>
        <p:spPr bwMode="auto">
          <a:xfrm>
            <a:off x="895201" y="2324261"/>
            <a:ext cx="935931" cy="561256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CA" sz="2200" smtClean="0">
                <a:ln w="12700">
                  <a:noFill/>
                </a:ln>
                <a:solidFill>
                  <a:srgbClr val="FFFFFF"/>
                </a:solidFill>
              </a:rPr>
              <a:t>RNG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0" name="Straight Arrow Connector 39"/>
          <p:cNvCxnSpPr>
            <a:endCxn id="45" idx="0"/>
          </p:cNvCxnSpPr>
          <p:nvPr/>
        </p:nvCxnSpPr>
        <p:spPr bwMode="auto">
          <a:xfrm>
            <a:off x="2137166" y="2614169"/>
            <a:ext cx="0" cy="14948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45" name="TextBox 168"/>
          <p:cNvSpPr txBox="1">
            <a:spLocks noChangeArrowheads="1"/>
          </p:cNvSpPr>
          <p:nvPr/>
        </p:nvSpPr>
        <p:spPr bwMode="auto">
          <a:xfrm>
            <a:off x="1327076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sp>
        <p:nvSpPr>
          <p:cNvPr id="46" name="TextBox 168"/>
          <p:cNvSpPr txBox="1">
            <a:spLocks noChangeArrowheads="1"/>
          </p:cNvSpPr>
          <p:nvPr/>
        </p:nvSpPr>
        <p:spPr bwMode="auto">
          <a:xfrm>
            <a:off x="7339744" y="4109008"/>
            <a:ext cx="1620180" cy="936749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Symmetric</a:t>
            </a:r>
          </a:p>
          <a:p>
            <a:pPr lvl="0"/>
            <a:r>
              <a:rPr lang="en-US" sz="2200" smtClean="0">
                <a:ln w="12700">
                  <a:noFill/>
                </a:ln>
                <a:solidFill>
                  <a:srgbClr val="FFFFFF"/>
                </a:solidFill>
              </a:rPr>
              <a:t>cipher</a:t>
            </a:r>
            <a:endParaRPr lang="en-US" sz="2200">
              <a:ln w="12700">
                <a:noFill/>
              </a:ln>
              <a:solidFill>
                <a:srgbClr val="FFFFFF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 flipV="1">
            <a:off x="2947256" y="4469371"/>
            <a:ext cx="4392488" cy="6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 flipV="1">
            <a:off x="823020" y="4469371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1" name="Folded Corner 50"/>
          <p:cNvSpPr/>
          <p:nvPr/>
        </p:nvSpPr>
        <p:spPr bwMode="auto">
          <a:xfrm>
            <a:off x="390972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2" name="Folded Corner 51"/>
          <p:cNvSpPr/>
          <p:nvPr/>
        </p:nvSpPr>
        <p:spPr bwMode="auto">
          <a:xfrm>
            <a:off x="9535988" y="4109653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2200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 bwMode="auto">
          <a:xfrm>
            <a:off x="2947256" y="3797230"/>
            <a:ext cx="4392488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US" sz="2600" smtClean="0">
                <a:ln w="12700">
                  <a:noFill/>
                </a:ln>
                <a:solidFill>
                  <a:srgbClr val="3333FF"/>
                </a:solidFill>
              </a:rPr>
              <a:t>Public (insecure) channel</a:t>
            </a:r>
          </a:p>
        </p:txBody>
      </p:sp>
      <p:cxnSp>
        <p:nvCxnSpPr>
          <p:cNvPr id="57" name="Straight Arrow Connector 56"/>
          <p:cNvCxnSpPr/>
          <p:nvPr/>
        </p:nvCxnSpPr>
        <p:spPr bwMode="auto">
          <a:xfrm flipH="1" flipV="1">
            <a:off x="823020" y="4685395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58" name="Folded Corner 57"/>
          <p:cNvSpPr/>
          <p:nvPr/>
        </p:nvSpPr>
        <p:spPr bwMode="auto">
          <a:xfrm>
            <a:off x="390972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 bwMode="auto">
          <a:xfrm flipV="1">
            <a:off x="8959924" y="4469693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 flipH="1" flipV="1">
            <a:off x="8959924" y="4685717"/>
            <a:ext cx="504056" cy="32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62" name="Folded Corner 61"/>
          <p:cNvSpPr/>
          <p:nvPr/>
        </p:nvSpPr>
        <p:spPr bwMode="auto">
          <a:xfrm>
            <a:off x="9535988" y="4613709"/>
            <a:ext cx="360040" cy="432048"/>
          </a:xfrm>
          <a:prstGeom prst="foldedCorner">
            <a:avLst>
              <a:gd name="adj" fmla="val 40072"/>
            </a:avLst>
          </a:prstGeom>
          <a:solidFill>
            <a:srgbClr val="FF0022"/>
          </a:solidFill>
          <a:ln w="3175">
            <a:solidFill>
              <a:srgbClr val="FFFFFF"/>
            </a:solidFill>
            <a:miter lim="800000"/>
            <a:headEnd/>
            <a:tailEnd/>
          </a:ln>
        </p:spPr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 bwMode="auto">
          <a:xfrm>
            <a:off x="2164147" y="2614169"/>
            <a:ext cx="175521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mtClean="0">
                <a:ln w="12700">
                  <a:noFill/>
                </a:ln>
                <a:solidFill>
                  <a:srgbClr val="FF0000"/>
                </a:solidFill>
              </a:rPr>
              <a:t>Secret key</a:t>
            </a:r>
            <a:endParaRPr lang="en-US" smtClean="0">
              <a:ln w="12700">
                <a:noFill/>
              </a:ln>
              <a:solidFill>
                <a:srgbClr val="FF0000"/>
              </a:solidFill>
            </a:endParaRPr>
          </a:p>
        </p:txBody>
      </p:sp>
      <p:cxnSp>
        <p:nvCxnSpPr>
          <p:cNvPr id="123" name="Straight Arrow Connector 122"/>
          <p:cNvCxnSpPr>
            <a:endCxn id="46" idx="0"/>
          </p:cNvCxnSpPr>
          <p:nvPr/>
        </p:nvCxnSpPr>
        <p:spPr bwMode="auto">
          <a:xfrm>
            <a:off x="8149834" y="2604889"/>
            <a:ext cx="0" cy="150411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cxnSp>
        <p:nvCxnSpPr>
          <p:cNvPr id="126" name="Straight Arrow Connector 125"/>
          <p:cNvCxnSpPr>
            <a:stCxn id="29" idx="3"/>
          </p:cNvCxnSpPr>
          <p:nvPr/>
        </p:nvCxnSpPr>
        <p:spPr bwMode="auto">
          <a:xfrm>
            <a:off x="1831132" y="2604889"/>
            <a:ext cx="6318702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3" name="TextBox 132"/>
          <p:cNvSpPr txBox="1"/>
          <p:nvPr/>
        </p:nvSpPr>
        <p:spPr bwMode="auto">
          <a:xfrm>
            <a:off x="3802373" y="1970028"/>
            <a:ext cx="2682254" cy="4924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600" smtClean="0">
                <a:ln w="12700">
                  <a:noFill/>
                </a:ln>
                <a:solidFill>
                  <a:srgbClr val="FFFF00"/>
                </a:solidFill>
              </a:rPr>
              <a:t>Secure channel</a:t>
            </a:r>
            <a:endParaRPr lang="en-US" sz="2600" smtClean="0">
              <a:ln w="12700">
                <a:noFill/>
              </a:ln>
              <a:solidFill>
                <a:srgbClr val="FFFF0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 bwMode="auto">
          <a:xfrm flipH="1">
            <a:off x="2947256" y="4686039"/>
            <a:ext cx="439248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171" name="TextBox 170"/>
          <p:cNvSpPr txBox="1"/>
          <p:nvPr/>
        </p:nvSpPr>
        <p:spPr bwMode="auto">
          <a:xfrm>
            <a:off x="3907" y="5081761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l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2" name="TextBox 171"/>
          <p:cNvSpPr txBox="1"/>
          <p:nvPr/>
        </p:nvSpPr>
        <p:spPr bwMode="auto">
          <a:xfrm>
            <a:off x="8527876" y="5083419"/>
            <a:ext cx="175521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CA" sz="2000" b="0" smtClean="0">
                <a:ln w="12700">
                  <a:noFill/>
                </a:ln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173" name="TextBox 172"/>
          <p:cNvSpPr txBox="1"/>
          <p:nvPr/>
        </p:nvSpPr>
        <p:spPr bwMode="auto">
          <a:xfrm>
            <a:off x="3392656" y="4793729"/>
            <a:ext cx="350168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rtlCol="0" anchor="ctr">
            <a:spAutoFit/>
          </a:bodyPr>
          <a:lstStyle/>
          <a:p>
            <a:r>
              <a:rPr lang="en-CA" sz="2000" b="0">
                <a:ln w="12700">
                  <a:noFill/>
                </a:ln>
                <a:solidFill>
                  <a:srgbClr val="3333FF"/>
                </a:solidFill>
              </a:rPr>
              <a:t>E</a:t>
            </a:r>
            <a:r>
              <a:rPr lang="en-CA" sz="2000" b="0" smtClean="0">
                <a:ln w="12700">
                  <a:noFill/>
                </a:ln>
                <a:solidFill>
                  <a:srgbClr val="3333FF"/>
                </a:solidFill>
              </a:rPr>
              <a:t>ncrypted messages</a:t>
            </a:r>
          </a:p>
        </p:txBody>
      </p:sp>
    </p:spTree>
    <p:extLst>
      <p:ext uri="{BB962C8B-B14F-4D97-AF65-F5344CB8AC3E}">
        <p14:creationId xmlns:p14="http://schemas.microsoft.com/office/powerpoint/2010/main" val="6203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75" descr="pol_qkd-bit_labels_removed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950" y="1982788"/>
            <a:ext cx="92456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838200" y="5562600"/>
            <a:ext cx="2087563" cy="1314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3313113" y="5707063"/>
            <a:ext cx="4584700" cy="333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0" name="Rectangle 5"/>
          <p:cNvSpPr>
            <a:spLocks noChangeArrowheads="1"/>
          </p:cNvSpPr>
          <p:nvPr/>
        </p:nvSpPr>
        <p:spPr bwMode="auto">
          <a:xfrm>
            <a:off x="3313113" y="5540375"/>
            <a:ext cx="4584700" cy="13366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0" y="6756400"/>
            <a:ext cx="7839075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Retained bit sequence   1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–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–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0675" y="6388100"/>
            <a:ext cx="7516813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measurement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114300" y="6021388"/>
            <a:ext cx="3194050" cy="4429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Bob’s detection basis</a:t>
            </a:r>
          </a:p>
        </p:txBody>
      </p:sp>
      <p:sp>
        <p:nvSpPr>
          <p:cNvPr id="26634" name="Rectangle 9"/>
          <p:cNvSpPr>
            <a:spLocks noChangeArrowheads="1"/>
          </p:cNvSpPr>
          <p:nvPr/>
        </p:nvSpPr>
        <p:spPr bwMode="auto">
          <a:xfrm>
            <a:off x="439738" y="5121275"/>
            <a:ext cx="620712" cy="5016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5" name="Text Box 10"/>
          <p:cNvSpPr txBox="1">
            <a:spLocks noChangeArrowheads="1"/>
          </p:cNvSpPr>
          <p:nvPr/>
        </p:nvSpPr>
        <p:spPr bwMode="auto">
          <a:xfrm>
            <a:off x="296863" y="5635625"/>
            <a:ext cx="7529512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2300"/>
              <a:t>Alice’s bit sequence   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 </a:t>
            </a:r>
            <a:r>
              <a:rPr lang="en-US" sz="2200"/>
              <a:t> </a:t>
            </a:r>
            <a:r>
              <a:rPr lang="en-US" sz="2300"/>
              <a:t>0</a:t>
            </a:r>
            <a:r>
              <a:rPr lang="en-US" sz="2200"/>
              <a:t> 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1 </a:t>
            </a:r>
            <a:r>
              <a:rPr lang="en-US" sz="2200"/>
              <a:t> </a:t>
            </a:r>
            <a:r>
              <a:rPr lang="en-US" sz="2300"/>
              <a:t>1</a:t>
            </a:r>
            <a:r>
              <a:rPr lang="en-US" sz="2200"/>
              <a:t>  </a:t>
            </a:r>
            <a:r>
              <a:rPr lang="en-US" sz="2300"/>
              <a:t>0</a:t>
            </a:r>
          </a:p>
        </p:txBody>
      </p:sp>
      <p:sp>
        <p:nvSpPr>
          <p:cNvPr id="26636" name="Text Box 11"/>
          <p:cNvSpPr txBox="1">
            <a:spLocks noChangeArrowheads="1"/>
          </p:cNvSpPr>
          <p:nvPr/>
        </p:nvSpPr>
        <p:spPr bwMode="auto">
          <a:xfrm>
            <a:off x="28575" y="5080000"/>
            <a:ext cx="1981200" cy="4429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300"/>
              <a:t>Light source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2825750" y="2287588"/>
            <a:ext cx="985838" cy="7143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2409825" y="2133600"/>
            <a:ext cx="1117600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Alice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7688263" y="1600200"/>
            <a:ext cx="985837" cy="70008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735888" y="1524000"/>
            <a:ext cx="950912" cy="609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400" b="0"/>
              <a:t>Bob</a:t>
            </a: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8362950" y="2374900"/>
            <a:ext cx="1924050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detector basis</a:t>
            </a: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8362950" y="3178175"/>
            <a:ext cx="1924050" cy="95885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lIns="36000" rIns="0" anchor="ctr"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detector basis</a:t>
            </a: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293813" y="3360738"/>
            <a:ext cx="1374775" cy="8128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206375" y="2857500"/>
            <a:ext cx="2486025" cy="66992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Diagonal polarization filters</a:t>
            </a: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76200" y="3609975"/>
            <a:ext cx="2616200" cy="6699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r" eaLnBrk="0" hangingPunct="0">
              <a:lnSpc>
                <a:spcPct val="90000"/>
              </a:lnSpc>
              <a:spcBef>
                <a:spcPct val="50000"/>
              </a:spcBef>
            </a:pPr>
            <a:r>
              <a:rPr lang="en-US" sz="2100"/>
              <a:t>Horizontal-vertical polarization filters</a:t>
            </a:r>
          </a:p>
        </p:txBody>
      </p:sp>
      <p:pic>
        <p:nvPicPr>
          <p:cNvPr id="93" name="Picture 24" descr="eve-cropp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850" y="1371600"/>
            <a:ext cx="1725613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8" name="Picture 28" descr="pol_qkd-bit_labels_removed-bobs_bases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6089650"/>
            <a:ext cx="4367213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9" name="Text Box 29"/>
          <p:cNvSpPr txBox="1">
            <a:spLocks noChangeArrowheads="1"/>
          </p:cNvSpPr>
          <p:nvPr/>
        </p:nvSpPr>
        <p:spPr bwMode="auto">
          <a:xfrm>
            <a:off x="2681288" y="30035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0" name="Text Box 30"/>
          <p:cNvSpPr txBox="1">
            <a:spLocks noChangeArrowheads="1"/>
          </p:cNvSpPr>
          <p:nvPr/>
        </p:nvSpPr>
        <p:spPr bwMode="auto">
          <a:xfrm>
            <a:off x="2679700" y="37211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0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1" name="Text Box 31"/>
          <p:cNvSpPr txBox="1">
            <a:spLocks noChangeArrowheads="1"/>
          </p:cNvSpPr>
          <p:nvPr/>
        </p:nvSpPr>
        <p:spPr bwMode="auto">
          <a:xfrm>
            <a:off x="2974975" y="39433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6652" name="Text Box 32"/>
          <p:cNvSpPr txBox="1">
            <a:spLocks noChangeArrowheads="1"/>
          </p:cNvSpPr>
          <p:nvPr/>
        </p:nvSpPr>
        <p:spPr bwMode="auto">
          <a:xfrm>
            <a:off x="2974975" y="320675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en-US" sz="1400">
                <a:solidFill>
                  <a:srgbClr val="FFFFFF"/>
                </a:solidFill>
              </a:rPr>
              <a:t>1</a:t>
            </a:r>
            <a:endParaRPr lang="en-US" sz="1600">
              <a:solidFill>
                <a:srgbClr val="FFFFFF"/>
              </a:solidFill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448050" y="6157913"/>
            <a:ext cx="139700" cy="160337"/>
            <a:chOff x="2160" y="3869"/>
            <a:chExt cx="96" cy="115"/>
          </a:xfrm>
        </p:grpSpPr>
        <p:sp>
          <p:nvSpPr>
            <p:cNvPr id="26693" name="Line 3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4" name="Line 3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6318250" y="6157913"/>
            <a:ext cx="139700" cy="160337"/>
            <a:chOff x="2160" y="3869"/>
            <a:chExt cx="96" cy="115"/>
          </a:xfrm>
        </p:grpSpPr>
        <p:sp>
          <p:nvSpPr>
            <p:cNvPr id="26691" name="Line 37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2" name="Line 38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273925" y="6156325"/>
            <a:ext cx="139700" cy="160338"/>
            <a:chOff x="2160" y="3869"/>
            <a:chExt cx="96" cy="115"/>
          </a:xfrm>
        </p:grpSpPr>
        <p:sp>
          <p:nvSpPr>
            <p:cNvPr id="26689" name="Line 40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90" name="Line 41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2"/>
          <p:cNvGrpSpPr>
            <a:grpSpLocks/>
          </p:cNvGrpSpPr>
          <p:nvPr/>
        </p:nvGrpSpPr>
        <p:grpSpPr bwMode="auto">
          <a:xfrm>
            <a:off x="5676900" y="6156325"/>
            <a:ext cx="139700" cy="160338"/>
            <a:chOff x="2160" y="3869"/>
            <a:chExt cx="96" cy="115"/>
          </a:xfrm>
        </p:grpSpPr>
        <p:sp>
          <p:nvSpPr>
            <p:cNvPr id="26687" name="Line 43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8" name="Line 44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403725" y="6157913"/>
            <a:ext cx="139700" cy="160337"/>
            <a:chOff x="2160" y="3869"/>
            <a:chExt cx="96" cy="115"/>
          </a:xfrm>
        </p:grpSpPr>
        <p:sp>
          <p:nvSpPr>
            <p:cNvPr id="26685" name="Line 46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6" name="Line 47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5359400" y="6156325"/>
            <a:ext cx="139700" cy="160338"/>
            <a:chOff x="2160" y="3869"/>
            <a:chExt cx="96" cy="115"/>
          </a:xfrm>
        </p:grpSpPr>
        <p:sp>
          <p:nvSpPr>
            <p:cNvPr id="26683" name="Line 49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4" name="Line 50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51"/>
          <p:cNvGrpSpPr>
            <a:grpSpLocks/>
          </p:cNvGrpSpPr>
          <p:nvPr/>
        </p:nvGrpSpPr>
        <p:grpSpPr bwMode="auto">
          <a:xfrm>
            <a:off x="4089400" y="6156325"/>
            <a:ext cx="139700" cy="160338"/>
            <a:chOff x="2160" y="3869"/>
            <a:chExt cx="96" cy="115"/>
          </a:xfrm>
        </p:grpSpPr>
        <p:sp>
          <p:nvSpPr>
            <p:cNvPr id="26681" name="Line 52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2" name="Line 53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4"/>
          <p:cNvGrpSpPr>
            <a:grpSpLocks/>
          </p:cNvGrpSpPr>
          <p:nvPr/>
        </p:nvGrpSpPr>
        <p:grpSpPr bwMode="auto">
          <a:xfrm>
            <a:off x="7585075" y="6157913"/>
            <a:ext cx="139700" cy="160337"/>
            <a:chOff x="2160" y="3869"/>
            <a:chExt cx="96" cy="115"/>
          </a:xfrm>
        </p:grpSpPr>
        <p:sp>
          <p:nvSpPr>
            <p:cNvPr id="26679" name="Line 55"/>
            <p:cNvSpPr>
              <a:spLocks noChangeShapeType="1"/>
            </p:cNvSpPr>
            <p:nvPr/>
          </p:nvSpPr>
          <p:spPr bwMode="auto">
            <a:xfrm>
              <a:off x="2208" y="3869"/>
              <a:ext cx="0" cy="115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>
              <a:off x="2160" y="3924"/>
              <a:ext cx="96" cy="0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9"/>
          <p:cNvGrpSpPr>
            <a:grpSpLocks noChangeAspect="1"/>
          </p:cNvGrpSpPr>
          <p:nvPr/>
        </p:nvGrpSpPr>
        <p:grpSpPr bwMode="auto">
          <a:xfrm>
            <a:off x="3783013" y="6181725"/>
            <a:ext cx="115887" cy="115888"/>
            <a:chOff x="2352" y="3888"/>
            <a:chExt cx="96" cy="96"/>
          </a:xfrm>
        </p:grpSpPr>
        <p:sp>
          <p:nvSpPr>
            <p:cNvPr id="26677" name="Line 5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8" name="Line 5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0"/>
          <p:cNvGrpSpPr>
            <a:grpSpLocks noChangeAspect="1"/>
          </p:cNvGrpSpPr>
          <p:nvPr/>
        </p:nvGrpSpPr>
        <p:grpSpPr bwMode="auto">
          <a:xfrm>
            <a:off x="4743450" y="6178550"/>
            <a:ext cx="115888" cy="115888"/>
            <a:chOff x="2352" y="3888"/>
            <a:chExt cx="96" cy="96"/>
          </a:xfrm>
        </p:grpSpPr>
        <p:sp>
          <p:nvSpPr>
            <p:cNvPr id="26675" name="Line 61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6" name="Line 62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63"/>
          <p:cNvGrpSpPr>
            <a:grpSpLocks noChangeAspect="1"/>
          </p:cNvGrpSpPr>
          <p:nvPr/>
        </p:nvGrpSpPr>
        <p:grpSpPr bwMode="auto">
          <a:xfrm>
            <a:off x="5046663" y="6178550"/>
            <a:ext cx="115887" cy="115888"/>
            <a:chOff x="2352" y="3888"/>
            <a:chExt cx="96" cy="96"/>
          </a:xfrm>
        </p:grpSpPr>
        <p:sp>
          <p:nvSpPr>
            <p:cNvPr id="26673" name="Line 64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4" name="Line 65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66"/>
          <p:cNvGrpSpPr>
            <a:grpSpLocks noChangeAspect="1"/>
          </p:cNvGrpSpPr>
          <p:nvPr/>
        </p:nvGrpSpPr>
        <p:grpSpPr bwMode="auto">
          <a:xfrm>
            <a:off x="6002338" y="6178550"/>
            <a:ext cx="115887" cy="115888"/>
            <a:chOff x="2352" y="3888"/>
            <a:chExt cx="96" cy="96"/>
          </a:xfrm>
        </p:grpSpPr>
        <p:sp>
          <p:nvSpPr>
            <p:cNvPr id="26671" name="Line 67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2" name="Line 68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69"/>
          <p:cNvGrpSpPr>
            <a:grpSpLocks noChangeAspect="1"/>
          </p:cNvGrpSpPr>
          <p:nvPr/>
        </p:nvGrpSpPr>
        <p:grpSpPr bwMode="auto">
          <a:xfrm>
            <a:off x="6646863" y="6178550"/>
            <a:ext cx="115887" cy="115888"/>
            <a:chOff x="2352" y="3888"/>
            <a:chExt cx="96" cy="96"/>
          </a:xfrm>
        </p:grpSpPr>
        <p:sp>
          <p:nvSpPr>
            <p:cNvPr id="26669" name="Line 70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70" name="Line 71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6964363" y="6178550"/>
            <a:ext cx="115887" cy="115888"/>
            <a:chOff x="2352" y="3888"/>
            <a:chExt cx="96" cy="96"/>
          </a:xfrm>
        </p:grpSpPr>
        <p:sp>
          <p:nvSpPr>
            <p:cNvPr id="26667" name="Line 73"/>
            <p:cNvSpPr>
              <a:spLocks noChangeAspect="1" noChangeShapeType="1"/>
            </p:cNvSpPr>
            <p:nvPr/>
          </p:nvSpPr>
          <p:spPr bwMode="auto">
            <a:xfrm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68" name="Line 74"/>
            <p:cNvSpPr>
              <a:spLocks noChangeAspect="1" noChangeShapeType="1"/>
            </p:cNvSpPr>
            <p:nvPr/>
          </p:nvSpPr>
          <p:spPr bwMode="auto">
            <a:xfrm flipH="1" flipV="1">
              <a:off x="2352" y="3888"/>
              <a:ext cx="96" cy="9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152399" y="7504047"/>
            <a:ext cx="9993600" cy="2112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tIns="36000" bIns="3600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0" smtClean="0">
                <a:solidFill>
                  <a:srgbClr val="969696"/>
                </a:solidFill>
                <a:cs typeface="Arial" pitchFamily="34" charset="0"/>
              </a:rPr>
              <a:t>Image reprinted from article: W. Tittel, G. Ribordy &amp; N. Gisin, “Quantum cryptography,” Physics World, March 1998 </a:t>
            </a:r>
            <a:endParaRPr lang="en-US" sz="900" b="0">
              <a:solidFill>
                <a:srgbClr val="969696"/>
              </a:solidFill>
              <a:cs typeface="Arial" pitchFamily="34" charset="0"/>
            </a:endParaRPr>
          </a:p>
        </p:txBody>
      </p:sp>
      <p:sp>
        <p:nvSpPr>
          <p:cNvPr id="26626" name="Title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Quantum key distribution (QKD)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tnuliggende">
  <a:themeElements>
    <a:clrScheme name="">
      <a:dk1>
        <a:srgbClr val="000000"/>
      </a:dk1>
      <a:lt1>
        <a:srgbClr val="FFFFFF"/>
      </a:lt1>
      <a:dk2>
        <a:srgbClr val="FF0000"/>
      </a:dk2>
      <a:lt2>
        <a:srgbClr val="DADADA"/>
      </a:lt2>
      <a:accent1>
        <a:srgbClr val="00DFCA"/>
      </a:accent1>
      <a:accent2>
        <a:srgbClr val="0000FF"/>
      </a:accent2>
      <a:accent3>
        <a:srgbClr val="FFFFFF"/>
      </a:accent3>
      <a:accent4>
        <a:srgbClr val="000000"/>
      </a:accent4>
      <a:accent5>
        <a:srgbClr val="AAECE1"/>
      </a:accent5>
      <a:accent6>
        <a:srgbClr val="0000E7"/>
      </a:accent6>
      <a:hlink>
        <a:srgbClr val="00FF00"/>
      </a:hlink>
      <a:folHlink>
        <a:srgbClr val="CECECE"/>
      </a:folHlink>
    </a:clrScheme>
    <a:fontScheme name="ntnuliggende.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</a:spPr>
      <a:bodyPr anchor="ctr"/>
      <a:lstStyle>
        <a:defPPr>
          <a:defRPr/>
        </a:defPPr>
      </a:lstStyle>
    </a:spDef>
    <a:lnDef>
      <a:spPr bwMode="auto">
        <a:noFill/>
        <a:ln w="6350" algn="ctr">
          <a:solidFill>
            <a:srgbClr val="FF0000"/>
          </a:solidFill>
          <a:round/>
          <a:headEnd type="none" w="med" len="med"/>
          <a:tailEnd type="none" w="med" len="med"/>
        </a:ln>
      </a:spPr>
      <a:bodyPr/>
      <a:lstStyle/>
    </a:lnDef>
    <a:txDef>
      <a:spPr bwMode="auto">
        <a:noFill/>
        <a:ln w="12700">
          <a:solidFill>
            <a:srgbClr val="FFFFFF"/>
          </a:solidFill>
          <a:miter lim="800000"/>
          <a:headEnd/>
          <a:tailEnd/>
        </a:ln>
      </a:spPr>
      <a:bodyPr wrap="none" lIns="0" tIns="0" rIns="0" bIns="0" rtlCol="0" anchor="ctr">
        <a:noAutofit/>
      </a:bodyPr>
      <a:lstStyle>
        <a:defPPr>
          <a:defRPr sz="2200" smtClean="0">
            <a:ln w="12700">
              <a:noFill/>
            </a:ln>
            <a:solidFill>
              <a:srgbClr val="FFFFFF"/>
            </a:solidFill>
          </a:defRPr>
        </a:defPPr>
      </a:lstStyle>
    </a:txDef>
  </a:objectDefaults>
  <a:extraClrSchemeLst>
    <a:extraClrScheme>
      <a:clrScheme name="ntnuliggende.pp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tnuliggende.pp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tnuliggende.pp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P:\NTNU\Ntnuc\MALER\ntnuliggende.ppt</Template>
  <TotalTime>37823</TotalTime>
  <Words>1798</Words>
  <Application>Microsoft Office PowerPoint</Application>
  <PresentationFormat>Custom</PresentationFormat>
  <Paragraphs>362</Paragraphs>
  <Slides>32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Verdana</vt:lpstr>
      <vt:lpstr>Times New Roman</vt:lpstr>
      <vt:lpstr>Arial Narrow</vt:lpstr>
      <vt:lpstr>Wingdings</vt:lpstr>
      <vt:lpstr>Arial</vt:lpstr>
      <vt:lpstr>Cambria Math</vt:lpstr>
      <vt:lpstr>SimSun</vt:lpstr>
      <vt:lpstr>Symbol</vt:lpstr>
      <vt:lpstr>Webdings</vt:lpstr>
      <vt:lpstr>Monotype Sorts</vt:lpstr>
      <vt:lpstr>Arial Black</vt:lpstr>
      <vt:lpstr>ntnuliggende</vt:lpstr>
      <vt:lpstr>PowerPoint Presentation</vt:lpstr>
      <vt:lpstr>Communication security you enjoy daily</vt:lpstr>
      <vt:lpstr>Encryption and key distribution</vt:lpstr>
      <vt:lpstr>Public key cryptography</vt:lpstr>
      <vt:lpstr>How close is quantum computer?</vt:lpstr>
      <vt:lpstr>How close is quantum computer?</vt:lpstr>
      <vt:lpstr>Quantum-safe cryptographic infrastructure</vt:lpstr>
      <vt:lpstr>Encryption and key distribution</vt:lpstr>
      <vt:lpstr>Quantum key distribution (QKD)</vt:lpstr>
      <vt:lpstr>Free-space QKD over 144 km</vt:lpstr>
      <vt:lpstr>Phase encoding, interferometric QKD channel</vt:lpstr>
      <vt:lpstr>Commercial QKD</vt:lpstr>
      <vt:lpstr>Trusted-node repeater</vt:lpstr>
      <vt:lpstr>Trusted-node network</vt:lpstr>
      <vt:lpstr>PowerPoint Presentation</vt:lpstr>
      <vt:lpstr>The Battelle quantum network</vt:lpstr>
      <vt:lpstr>PowerPoint Presentation</vt:lpstr>
      <vt:lpstr>Dual key agreement</vt:lpstr>
      <vt:lpstr>Cryptography:                     classical     vs.    quantum</vt:lpstr>
      <vt:lpstr>Security model of QKD</vt:lpstr>
      <vt:lpstr>Security model of QKD</vt:lpstr>
      <vt:lpstr>PowerPoint Presentation</vt:lpstr>
      <vt:lpstr>Example 1:  academic</vt:lpstr>
      <vt:lpstr>Example 2:  industrial (ID Quantique)</vt:lpstr>
      <vt:lpstr>Randomly varying detector sensitivity (ID Quantique)</vt:lpstr>
      <vt:lpstr>PowerPoint Presentation</vt:lpstr>
      <vt:lpstr>Example 3: academic.  Efficiency mismatch</vt:lpstr>
      <vt:lpstr>Efficiency mismatch in QKD receiver</vt:lpstr>
      <vt:lpstr>Detector efficiency without pinhole</vt:lpstr>
      <vt:lpstr>Security model of QKD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Vadim Makarov</dc:creator>
  <cp:lastModifiedBy>Vadim Makarov</cp:lastModifiedBy>
  <cp:revision>1501</cp:revision>
  <cp:lastPrinted>2012-07-22T10:41:57Z</cp:lastPrinted>
  <dcterms:created xsi:type="dcterms:W3CDTF">1999-04-12T08:58:22Z</dcterms:created>
  <dcterms:modified xsi:type="dcterms:W3CDTF">2015-07-10T18:55:44Z</dcterms:modified>
</cp:coreProperties>
</file>